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336" r:id="rId2"/>
    <p:sldId id="337" r:id="rId3"/>
    <p:sldId id="353" r:id="rId4"/>
    <p:sldId id="354" r:id="rId5"/>
    <p:sldId id="355" r:id="rId6"/>
    <p:sldId id="356" r:id="rId7"/>
    <p:sldId id="357" r:id="rId8"/>
    <p:sldId id="358" r:id="rId9"/>
    <p:sldId id="359" r:id="rId10"/>
    <p:sldId id="360" r:id="rId11"/>
    <p:sldId id="361" r:id="rId12"/>
    <p:sldId id="362" r:id="rId13"/>
    <p:sldId id="363" r:id="rId14"/>
    <p:sldId id="329" r:id="rId15"/>
    <p:sldId id="342" r:id="rId16"/>
    <p:sldId id="340" r:id="rId17"/>
    <p:sldId id="344" r:id="rId18"/>
    <p:sldId id="345" r:id="rId19"/>
    <p:sldId id="346" r:id="rId20"/>
    <p:sldId id="343" r:id="rId21"/>
    <p:sldId id="347" r:id="rId22"/>
    <p:sldId id="341" r:id="rId23"/>
    <p:sldId id="348" r:id="rId24"/>
    <p:sldId id="349" r:id="rId25"/>
    <p:sldId id="351" r:id="rId26"/>
    <p:sldId id="352" r:id="rId27"/>
    <p:sldId id="350" r:id="rId28"/>
    <p:sldId id="364" r:id="rId29"/>
  </p:sldIdLst>
  <p:sldSz cx="9144000" cy="6858000" type="screen4x3"/>
  <p:notesSz cx="6797675" cy="9926638"/>
  <p:defaultTextStyle>
    <a:defPPr>
      <a:defRPr lang="sr-Latn-C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FF"/>
    <a:srgbClr val="6D4BC1"/>
    <a:srgbClr val="7052BA"/>
    <a:srgbClr val="009900"/>
    <a:srgbClr val="4F9751"/>
    <a:srgbClr val="7F7F7F"/>
    <a:srgbClr val="1F497D"/>
    <a:srgbClr val="696969"/>
    <a:srgbClr val="B2B2B2"/>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18" autoAdjust="0"/>
    <p:restoredTop sz="94041" autoAdjust="0"/>
  </p:normalViewPr>
  <p:slideViewPr>
    <p:cSldViewPr snapToGrid="0">
      <p:cViewPr varScale="1">
        <p:scale>
          <a:sx n="87" d="100"/>
          <a:sy n="87" d="100"/>
        </p:scale>
        <p:origin x="1488" y="65"/>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770BD311-196A-45E2-A9B8-227934A99DF1}" type="datetimeFigureOut">
              <a:rPr lang="en-US" smtClean="0"/>
              <a:t>6/4/2018</a:t>
            </a:fld>
            <a:endParaRPr lang="en-US"/>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F0282F69-6CD6-4349-8579-1B7D032BC079}" type="slidenum">
              <a:rPr lang="en-US" smtClean="0"/>
              <a:t>‹#›</a:t>
            </a:fld>
            <a:endParaRPr lang="en-US"/>
          </a:p>
        </p:txBody>
      </p:sp>
    </p:spTree>
    <p:extLst>
      <p:ext uri="{BB962C8B-B14F-4D97-AF65-F5344CB8AC3E}">
        <p14:creationId xmlns:p14="http://schemas.microsoft.com/office/powerpoint/2010/main" val="888686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endParaRPr lang="hr-HR"/>
          </a:p>
        </p:txBody>
      </p:sp>
      <p:sp>
        <p:nvSpPr>
          <p:cNvPr id="4" name="Slide Number Placeholder 3"/>
          <p:cNvSpPr>
            <a:spLocks noGrp="1"/>
          </p:cNvSpPr>
          <p:nvPr>
            <p:ph type="sldNum" sz="quarter" idx="10"/>
          </p:nvPr>
        </p:nvSpPr>
        <p:spPr/>
        <p:txBody>
          <a:bodyPr/>
          <a:lstStyle/>
          <a:p>
            <a:fld id="{8905BACC-D375-49FC-911B-EF24970D5446}" type="slidenum">
              <a:rPr lang="hr-HR" smtClean="0"/>
              <a:t>1</a:t>
            </a:fld>
            <a:endParaRPr lang="hr-HR"/>
          </a:p>
        </p:txBody>
      </p:sp>
    </p:spTree>
    <p:extLst>
      <p:ext uri="{BB962C8B-B14F-4D97-AF65-F5344CB8AC3E}">
        <p14:creationId xmlns:p14="http://schemas.microsoft.com/office/powerpoint/2010/main" val="3844859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r-HR" dirty="0"/>
          </a:p>
        </p:txBody>
      </p:sp>
      <p:sp>
        <p:nvSpPr>
          <p:cNvPr id="4" name="Slide Number Placeholder 3"/>
          <p:cNvSpPr>
            <a:spLocks noGrp="1"/>
          </p:cNvSpPr>
          <p:nvPr>
            <p:ph type="sldNum" sz="quarter" idx="10"/>
          </p:nvPr>
        </p:nvSpPr>
        <p:spPr/>
        <p:txBody>
          <a:bodyPr/>
          <a:lstStyle/>
          <a:p>
            <a:fld id="{F0282F69-6CD6-4349-8579-1B7D032BC079}" type="slidenum">
              <a:rPr lang="en-US" smtClean="0"/>
              <a:t>25</a:t>
            </a:fld>
            <a:endParaRPr lang="en-US"/>
          </a:p>
        </p:txBody>
      </p:sp>
    </p:spTree>
    <p:extLst>
      <p:ext uri="{BB962C8B-B14F-4D97-AF65-F5344CB8AC3E}">
        <p14:creationId xmlns:p14="http://schemas.microsoft.com/office/powerpoint/2010/main" val="1101671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r-HR" dirty="0"/>
          </a:p>
        </p:txBody>
      </p:sp>
      <p:sp>
        <p:nvSpPr>
          <p:cNvPr id="4" name="Slide Number Placeholder 3"/>
          <p:cNvSpPr>
            <a:spLocks noGrp="1"/>
          </p:cNvSpPr>
          <p:nvPr>
            <p:ph type="sldNum" sz="quarter" idx="10"/>
          </p:nvPr>
        </p:nvSpPr>
        <p:spPr/>
        <p:txBody>
          <a:bodyPr/>
          <a:lstStyle/>
          <a:p>
            <a:fld id="{F0282F69-6CD6-4349-8579-1B7D032BC079}" type="slidenum">
              <a:rPr lang="en-US" smtClean="0"/>
              <a:t>26</a:t>
            </a:fld>
            <a:endParaRPr lang="en-US"/>
          </a:p>
        </p:txBody>
      </p:sp>
    </p:spTree>
    <p:extLst>
      <p:ext uri="{BB962C8B-B14F-4D97-AF65-F5344CB8AC3E}">
        <p14:creationId xmlns:p14="http://schemas.microsoft.com/office/powerpoint/2010/main" val="2620571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282F69-6CD6-4349-8579-1B7D032BC079}" type="slidenum">
              <a:rPr lang="en-US" smtClean="0"/>
              <a:t>5</a:t>
            </a:fld>
            <a:endParaRPr lang="en-US"/>
          </a:p>
        </p:txBody>
      </p:sp>
    </p:spTree>
    <p:extLst>
      <p:ext uri="{BB962C8B-B14F-4D97-AF65-F5344CB8AC3E}">
        <p14:creationId xmlns:p14="http://schemas.microsoft.com/office/powerpoint/2010/main" val="2137083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r-HR" dirty="0"/>
          </a:p>
        </p:txBody>
      </p:sp>
      <p:sp>
        <p:nvSpPr>
          <p:cNvPr id="4" name="Slide Number Placeholder 3"/>
          <p:cNvSpPr>
            <a:spLocks noGrp="1"/>
          </p:cNvSpPr>
          <p:nvPr>
            <p:ph type="sldNum" sz="quarter" idx="10"/>
          </p:nvPr>
        </p:nvSpPr>
        <p:spPr/>
        <p:txBody>
          <a:bodyPr/>
          <a:lstStyle/>
          <a:p>
            <a:fld id="{F0282F69-6CD6-4349-8579-1B7D032BC079}" type="slidenum">
              <a:rPr lang="en-US" smtClean="0"/>
              <a:t>16</a:t>
            </a:fld>
            <a:endParaRPr lang="en-US"/>
          </a:p>
        </p:txBody>
      </p:sp>
    </p:spTree>
    <p:extLst>
      <p:ext uri="{BB962C8B-B14F-4D97-AF65-F5344CB8AC3E}">
        <p14:creationId xmlns:p14="http://schemas.microsoft.com/office/powerpoint/2010/main" val="1096304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r-HR" dirty="0"/>
          </a:p>
        </p:txBody>
      </p:sp>
      <p:sp>
        <p:nvSpPr>
          <p:cNvPr id="4" name="Slide Number Placeholder 3"/>
          <p:cNvSpPr>
            <a:spLocks noGrp="1"/>
          </p:cNvSpPr>
          <p:nvPr>
            <p:ph type="sldNum" sz="quarter" idx="10"/>
          </p:nvPr>
        </p:nvSpPr>
        <p:spPr/>
        <p:txBody>
          <a:bodyPr/>
          <a:lstStyle/>
          <a:p>
            <a:fld id="{F0282F69-6CD6-4349-8579-1B7D032BC079}" type="slidenum">
              <a:rPr lang="en-US" smtClean="0"/>
              <a:t>17</a:t>
            </a:fld>
            <a:endParaRPr lang="en-US"/>
          </a:p>
        </p:txBody>
      </p:sp>
    </p:spTree>
    <p:extLst>
      <p:ext uri="{BB962C8B-B14F-4D97-AF65-F5344CB8AC3E}">
        <p14:creationId xmlns:p14="http://schemas.microsoft.com/office/powerpoint/2010/main" val="609304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r-HR" dirty="0"/>
          </a:p>
        </p:txBody>
      </p:sp>
      <p:sp>
        <p:nvSpPr>
          <p:cNvPr id="4" name="Slide Number Placeholder 3"/>
          <p:cNvSpPr>
            <a:spLocks noGrp="1"/>
          </p:cNvSpPr>
          <p:nvPr>
            <p:ph type="sldNum" sz="quarter" idx="10"/>
          </p:nvPr>
        </p:nvSpPr>
        <p:spPr/>
        <p:txBody>
          <a:bodyPr/>
          <a:lstStyle/>
          <a:p>
            <a:fld id="{F0282F69-6CD6-4349-8579-1B7D032BC079}" type="slidenum">
              <a:rPr lang="en-US" smtClean="0"/>
              <a:t>18</a:t>
            </a:fld>
            <a:endParaRPr lang="en-US"/>
          </a:p>
        </p:txBody>
      </p:sp>
    </p:spTree>
    <p:extLst>
      <p:ext uri="{BB962C8B-B14F-4D97-AF65-F5344CB8AC3E}">
        <p14:creationId xmlns:p14="http://schemas.microsoft.com/office/powerpoint/2010/main" val="1524733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r-HR" dirty="0"/>
          </a:p>
        </p:txBody>
      </p:sp>
      <p:sp>
        <p:nvSpPr>
          <p:cNvPr id="4" name="Slide Number Placeholder 3"/>
          <p:cNvSpPr>
            <a:spLocks noGrp="1"/>
          </p:cNvSpPr>
          <p:nvPr>
            <p:ph type="sldNum" sz="quarter" idx="10"/>
          </p:nvPr>
        </p:nvSpPr>
        <p:spPr/>
        <p:txBody>
          <a:bodyPr/>
          <a:lstStyle/>
          <a:p>
            <a:fld id="{F0282F69-6CD6-4349-8579-1B7D032BC079}" type="slidenum">
              <a:rPr lang="en-US" smtClean="0"/>
              <a:t>19</a:t>
            </a:fld>
            <a:endParaRPr lang="en-US"/>
          </a:p>
        </p:txBody>
      </p:sp>
    </p:spTree>
    <p:extLst>
      <p:ext uri="{BB962C8B-B14F-4D97-AF65-F5344CB8AC3E}">
        <p14:creationId xmlns:p14="http://schemas.microsoft.com/office/powerpoint/2010/main" val="2789846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r-HR" dirty="0"/>
          </a:p>
        </p:txBody>
      </p:sp>
      <p:sp>
        <p:nvSpPr>
          <p:cNvPr id="4" name="Slide Number Placeholder 3"/>
          <p:cNvSpPr>
            <a:spLocks noGrp="1"/>
          </p:cNvSpPr>
          <p:nvPr>
            <p:ph type="sldNum" sz="quarter" idx="10"/>
          </p:nvPr>
        </p:nvSpPr>
        <p:spPr/>
        <p:txBody>
          <a:bodyPr/>
          <a:lstStyle/>
          <a:p>
            <a:fld id="{F0282F69-6CD6-4349-8579-1B7D032BC079}" type="slidenum">
              <a:rPr lang="en-US" smtClean="0"/>
              <a:t>22</a:t>
            </a:fld>
            <a:endParaRPr lang="en-US"/>
          </a:p>
        </p:txBody>
      </p:sp>
    </p:spTree>
    <p:extLst>
      <p:ext uri="{BB962C8B-B14F-4D97-AF65-F5344CB8AC3E}">
        <p14:creationId xmlns:p14="http://schemas.microsoft.com/office/powerpoint/2010/main" val="1972028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r-HR" dirty="0"/>
          </a:p>
        </p:txBody>
      </p:sp>
      <p:sp>
        <p:nvSpPr>
          <p:cNvPr id="4" name="Slide Number Placeholder 3"/>
          <p:cNvSpPr>
            <a:spLocks noGrp="1"/>
          </p:cNvSpPr>
          <p:nvPr>
            <p:ph type="sldNum" sz="quarter" idx="10"/>
          </p:nvPr>
        </p:nvSpPr>
        <p:spPr/>
        <p:txBody>
          <a:bodyPr/>
          <a:lstStyle/>
          <a:p>
            <a:fld id="{F0282F69-6CD6-4349-8579-1B7D032BC079}" type="slidenum">
              <a:rPr lang="en-US" smtClean="0"/>
              <a:t>23</a:t>
            </a:fld>
            <a:endParaRPr lang="en-US"/>
          </a:p>
        </p:txBody>
      </p:sp>
    </p:spTree>
    <p:extLst>
      <p:ext uri="{BB962C8B-B14F-4D97-AF65-F5344CB8AC3E}">
        <p14:creationId xmlns:p14="http://schemas.microsoft.com/office/powerpoint/2010/main" val="1176693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r-HR" dirty="0"/>
          </a:p>
        </p:txBody>
      </p:sp>
      <p:sp>
        <p:nvSpPr>
          <p:cNvPr id="4" name="Slide Number Placeholder 3"/>
          <p:cNvSpPr>
            <a:spLocks noGrp="1"/>
          </p:cNvSpPr>
          <p:nvPr>
            <p:ph type="sldNum" sz="quarter" idx="10"/>
          </p:nvPr>
        </p:nvSpPr>
        <p:spPr/>
        <p:txBody>
          <a:bodyPr/>
          <a:lstStyle/>
          <a:p>
            <a:fld id="{F0282F69-6CD6-4349-8579-1B7D032BC079}" type="slidenum">
              <a:rPr lang="en-US" smtClean="0"/>
              <a:t>24</a:t>
            </a:fld>
            <a:endParaRPr lang="en-US"/>
          </a:p>
        </p:txBody>
      </p:sp>
    </p:spTree>
    <p:extLst>
      <p:ext uri="{BB962C8B-B14F-4D97-AF65-F5344CB8AC3E}">
        <p14:creationId xmlns:p14="http://schemas.microsoft.com/office/powerpoint/2010/main" val="3489355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hr-H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hr-HR"/>
          </a:p>
        </p:txBody>
      </p:sp>
      <p:sp>
        <p:nvSpPr>
          <p:cNvPr id="4" name="Date Placeholder 3"/>
          <p:cNvSpPr>
            <a:spLocks noGrp="1"/>
          </p:cNvSpPr>
          <p:nvPr>
            <p:ph type="dt" sz="half" idx="10"/>
          </p:nvPr>
        </p:nvSpPr>
        <p:spPr/>
        <p:txBody>
          <a:bodyPr/>
          <a:lstStyle>
            <a:lvl1pPr>
              <a:defRPr/>
            </a:lvl1pPr>
          </a:lstStyle>
          <a:p>
            <a:pPr>
              <a:defRPr/>
            </a:pPr>
            <a:fld id="{FA4E1E03-2D23-449B-8616-C14EE678BC82}" type="datetimeFigureOut">
              <a:rPr lang="hr-HR"/>
              <a:pPr>
                <a:defRPr/>
              </a:pPr>
              <a:t>4.6.2018.</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A9DA49DB-6967-4B0E-AC43-751D0026E287}" type="slidenum">
              <a:rPr lang="hr-HR"/>
              <a:pPr>
                <a:defRPr/>
              </a:pPr>
              <a:t>‹#›</a:t>
            </a:fld>
            <a:endParaRPr lang="hr-HR"/>
          </a:p>
        </p:txBody>
      </p:sp>
    </p:spTree>
    <p:extLst>
      <p:ext uri="{BB962C8B-B14F-4D97-AF65-F5344CB8AC3E}">
        <p14:creationId xmlns:p14="http://schemas.microsoft.com/office/powerpoint/2010/main" val="94875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r-H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Date Placeholder 3"/>
          <p:cNvSpPr>
            <a:spLocks noGrp="1"/>
          </p:cNvSpPr>
          <p:nvPr>
            <p:ph type="dt" sz="half" idx="10"/>
          </p:nvPr>
        </p:nvSpPr>
        <p:spPr/>
        <p:txBody>
          <a:bodyPr/>
          <a:lstStyle>
            <a:lvl1pPr>
              <a:defRPr/>
            </a:lvl1pPr>
          </a:lstStyle>
          <a:p>
            <a:pPr>
              <a:defRPr/>
            </a:pPr>
            <a:fld id="{ED98EF88-292B-4FD5-8834-A1687B7D05A1}" type="datetimeFigureOut">
              <a:rPr lang="hr-HR"/>
              <a:pPr>
                <a:defRPr/>
              </a:pPr>
              <a:t>4.6.2018.</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CA552E65-0A7B-4394-AAA6-8E4129BBACCC}" type="slidenum">
              <a:rPr lang="hr-HR"/>
              <a:pPr>
                <a:defRPr/>
              </a:pPr>
              <a:t>‹#›</a:t>
            </a:fld>
            <a:endParaRPr lang="hr-HR"/>
          </a:p>
        </p:txBody>
      </p:sp>
    </p:spTree>
    <p:extLst>
      <p:ext uri="{BB962C8B-B14F-4D97-AF65-F5344CB8AC3E}">
        <p14:creationId xmlns:p14="http://schemas.microsoft.com/office/powerpoint/2010/main" val="205511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hr-H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Date Placeholder 3"/>
          <p:cNvSpPr>
            <a:spLocks noGrp="1"/>
          </p:cNvSpPr>
          <p:nvPr>
            <p:ph type="dt" sz="half" idx="10"/>
          </p:nvPr>
        </p:nvSpPr>
        <p:spPr/>
        <p:txBody>
          <a:bodyPr/>
          <a:lstStyle>
            <a:lvl1pPr>
              <a:defRPr/>
            </a:lvl1pPr>
          </a:lstStyle>
          <a:p>
            <a:pPr>
              <a:defRPr/>
            </a:pPr>
            <a:fld id="{6E85AE5B-885A-4E70-81C1-2BD9B9F994F9}" type="datetimeFigureOut">
              <a:rPr lang="hr-HR"/>
              <a:pPr>
                <a:defRPr/>
              </a:pPr>
              <a:t>4.6.2018.</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2620264E-E2D6-4587-8C0A-E6FC1BC8083D}" type="slidenum">
              <a:rPr lang="hr-HR"/>
              <a:pPr>
                <a:defRPr/>
              </a:pPr>
              <a:t>‹#›</a:t>
            </a:fld>
            <a:endParaRPr lang="hr-HR"/>
          </a:p>
        </p:txBody>
      </p:sp>
    </p:spTree>
    <p:extLst>
      <p:ext uri="{BB962C8B-B14F-4D97-AF65-F5344CB8AC3E}">
        <p14:creationId xmlns:p14="http://schemas.microsoft.com/office/powerpoint/2010/main" val="2511802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r-H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Date Placeholder 3"/>
          <p:cNvSpPr>
            <a:spLocks noGrp="1"/>
          </p:cNvSpPr>
          <p:nvPr>
            <p:ph type="dt" sz="half" idx="10"/>
          </p:nvPr>
        </p:nvSpPr>
        <p:spPr/>
        <p:txBody>
          <a:bodyPr/>
          <a:lstStyle>
            <a:lvl1pPr>
              <a:defRPr/>
            </a:lvl1pPr>
          </a:lstStyle>
          <a:p>
            <a:pPr>
              <a:defRPr/>
            </a:pPr>
            <a:fld id="{E98EBB73-B78F-45DD-BF06-7B90B73175E1}" type="datetimeFigureOut">
              <a:rPr lang="hr-HR"/>
              <a:pPr>
                <a:defRPr/>
              </a:pPr>
              <a:t>4.6.2018.</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60743F40-157C-4097-B33E-49A278C4E3AD}" type="slidenum">
              <a:rPr lang="hr-HR"/>
              <a:pPr>
                <a:defRPr/>
              </a:pPr>
              <a:t>‹#›</a:t>
            </a:fld>
            <a:endParaRPr lang="hr-HR"/>
          </a:p>
        </p:txBody>
      </p:sp>
    </p:spTree>
    <p:extLst>
      <p:ext uri="{BB962C8B-B14F-4D97-AF65-F5344CB8AC3E}">
        <p14:creationId xmlns:p14="http://schemas.microsoft.com/office/powerpoint/2010/main" val="479041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hr-H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0A6E5114-5D7D-4AF6-9746-6B0DDD3425A9}" type="datetimeFigureOut">
              <a:rPr lang="hr-HR"/>
              <a:pPr>
                <a:defRPr/>
              </a:pPr>
              <a:t>4.6.2018.</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C4BAD9FF-E165-46B8-81D5-6DA4411175F8}" type="slidenum">
              <a:rPr lang="hr-HR"/>
              <a:pPr>
                <a:defRPr/>
              </a:pPr>
              <a:t>‹#›</a:t>
            </a:fld>
            <a:endParaRPr lang="hr-HR"/>
          </a:p>
        </p:txBody>
      </p:sp>
    </p:spTree>
    <p:extLst>
      <p:ext uri="{BB962C8B-B14F-4D97-AF65-F5344CB8AC3E}">
        <p14:creationId xmlns:p14="http://schemas.microsoft.com/office/powerpoint/2010/main" val="1276460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r-H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5" name="Date Placeholder 3"/>
          <p:cNvSpPr>
            <a:spLocks noGrp="1"/>
          </p:cNvSpPr>
          <p:nvPr>
            <p:ph type="dt" sz="half" idx="10"/>
          </p:nvPr>
        </p:nvSpPr>
        <p:spPr/>
        <p:txBody>
          <a:bodyPr/>
          <a:lstStyle>
            <a:lvl1pPr>
              <a:defRPr/>
            </a:lvl1pPr>
          </a:lstStyle>
          <a:p>
            <a:pPr>
              <a:defRPr/>
            </a:pPr>
            <a:fld id="{A26E151B-80B0-4BD5-BC65-DEFB5EDEADBA}" type="datetimeFigureOut">
              <a:rPr lang="hr-HR"/>
              <a:pPr>
                <a:defRPr/>
              </a:pPr>
              <a:t>4.6.2018.</a:t>
            </a:fld>
            <a:endParaRPr lang="hr-HR"/>
          </a:p>
        </p:txBody>
      </p:sp>
      <p:sp>
        <p:nvSpPr>
          <p:cNvPr id="6" name="Footer Placeholder 4"/>
          <p:cNvSpPr>
            <a:spLocks noGrp="1"/>
          </p:cNvSpPr>
          <p:nvPr>
            <p:ph type="ftr" sz="quarter" idx="11"/>
          </p:nvPr>
        </p:nvSpPr>
        <p:spPr/>
        <p:txBody>
          <a:bodyPr/>
          <a:lstStyle>
            <a:lvl1pPr>
              <a:defRPr/>
            </a:lvl1pPr>
          </a:lstStyle>
          <a:p>
            <a:pPr>
              <a:defRPr/>
            </a:pPr>
            <a:endParaRPr lang="hr-HR"/>
          </a:p>
        </p:txBody>
      </p:sp>
      <p:sp>
        <p:nvSpPr>
          <p:cNvPr id="7" name="Slide Number Placeholder 5"/>
          <p:cNvSpPr>
            <a:spLocks noGrp="1"/>
          </p:cNvSpPr>
          <p:nvPr>
            <p:ph type="sldNum" sz="quarter" idx="12"/>
          </p:nvPr>
        </p:nvSpPr>
        <p:spPr/>
        <p:txBody>
          <a:bodyPr/>
          <a:lstStyle>
            <a:lvl1pPr>
              <a:defRPr/>
            </a:lvl1pPr>
          </a:lstStyle>
          <a:p>
            <a:pPr>
              <a:defRPr/>
            </a:pPr>
            <a:fld id="{76367100-B09E-411F-9EA7-1DDCB864CBD8}" type="slidenum">
              <a:rPr lang="hr-HR"/>
              <a:pPr>
                <a:defRPr/>
              </a:pPr>
              <a:t>‹#›</a:t>
            </a:fld>
            <a:endParaRPr lang="hr-HR"/>
          </a:p>
        </p:txBody>
      </p:sp>
    </p:spTree>
    <p:extLst>
      <p:ext uri="{BB962C8B-B14F-4D97-AF65-F5344CB8AC3E}">
        <p14:creationId xmlns:p14="http://schemas.microsoft.com/office/powerpoint/2010/main" val="2312186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hr-H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7" name="Date Placeholder 3"/>
          <p:cNvSpPr>
            <a:spLocks noGrp="1"/>
          </p:cNvSpPr>
          <p:nvPr>
            <p:ph type="dt" sz="half" idx="10"/>
          </p:nvPr>
        </p:nvSpPr>
        <p:spPr/>
        <p:txBody>
          <a:bodyPr/>
          <a:lstStyle>
            <a:lvl1pPr>
              <a:defRPr/>
            </a:lvl1pPr>
          </a:lstStyle>
          <a:p>
            <a:pPr>
              <a:defRPr/>
            </a:pPr>
            <a:fld id="{3827BD7F-8C17-4B89-99E5-0D3D10127432}" type="datetimeFigureOut">
              <a:rPr lang="hr-HR"/>
              <a:pPr>
                <a:defRPr/>
              </a:pPr>
              <a:t>4.6.2018.</a:t>
            </a:fld>
            <a:endParaRPr lang="hr-HR"/>
          </a:p>
        </p:txBody>
      </p:sp>
      <p:sp>
        <p:nvSpPr>
          <p:cNvPr id="8" name="Footer Placeholder 4"/>
          <p:cNvSpPr>
            <a:spLocks noGrp="1"/>
          </p:cNvSpPr>
          <p:nvPr>
            <p:ph type="ftr" sz="quarter" idx="11"/>
          </p:nvPr>
        </p:nvSpPr>
        <p:spPr/>
        <p:txBody>
          <a:bodyPr/>
          <a:lstStyle>
            <a:lvl1pPr>
              <a:defRPr/>
            </a:lvl1pPr>
          </a:lstStyle>
          <a:p>
            <a:pPr>
              <a:defRPr/>
            </a:pPr>
            <a:endParaRPr lang="hr-HR"/>
          </a:p>
        </p:txBody>
      </p:sp>
      <p:sp>
        <p:nvSpPr>
          <p:cNvPr id="9" name="Slide Number Placeholder 5"/>
          <p:cNvSpPr>
            <a:spLocks noGrp="1"/>
          </p:cNvSpPr>
          <p:nvPr>
            <p:ph type="sldNum" sz="quarter" idx="12"/>
          </p:nvPr>
        </p:nvSpPr>
        <p:spPr/>
        <p:txBody>
          <a:bodyPr/>
          <a:lstStyle>
            <a:lvl1pPr>
              <a:defRPr/>
            </a:lvl1pPr>
          </a:lstStyle>
          <a:p>
            <a:pPr>
              <a:defRPr/>
            </a:pPr>
            <a:fld id="{75F8A32B-3929-4234-A6A5-CD39D5EB939A}" type="slidenum">
              <a:rPr lang="hr-HR"/>
              <a:pPr>
                <a:defRPr/>
              </a:pPr>
              <a:t>‹#›</a:t>
            </a:fld>
            <a:endParaRPr lang="hr-HR"/>
          </a:p>
        </p:txBody>
      </p:sp>
    </p:spTree>
    <p:extLst>
      <p:ext uri="{BB962C8B-B14F-4D97-AF65-F5344CB8AC3E}">
        <p14:creationId xmlns:p14="http://schemas.microsoft.com/office/powerpoint/2010/main" val="1417887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r-HR"/>
          </a:p>
        </p:txBody>
      </p:sp>
      <p:sp>
        <p:nvSpPr>
          <p:cNvPr id="3" name="Date Placeholder 3"/>
          <p:cNvSpPr>
            <a:spLocks noGrp="1"/>
          </p:cNvSpPr>
          <p:nvPr>
            <p:ph type="dt" sz="half" idx="10"/>
          </p:nvPr>
        </p:nvSpPr>
        <p:spPr/>
        <p:txBody>
          <a:bodyPr/>
          <a:lstStyle>
            <a:lvl1pPr>
              <a:defRPr/>
            </a:lvl1pPr>
          </a:lstStyle>
          <a:p>
            <a:pPr>
              <a:defRPr/>
            </a:pPr>
            <a:fld id="{06C881A7-652E-40C7-A902-F6437C6A621D}" type="datetimeFigureOut">
              <a:rPr lang="hr-HR"/>
              <a:pPr>
                <a:defRPr/>
              </a:pPr>
              <a:t>4.6.2018.</a:t>
            </a:fld>
            <a:endParaRPr lang="hr-HR"/>
          </a:p>
        </p:txBody>
      </p:sp>
      <p:sp>
        <p:nvSpPr>
          <p:cNvPr id="4" name="Footer Placeholder 4"/>
          <p:cNvSpPr>
            <a:spLocks noGrp="1"/>
          </p:cNvSpPr>
          <p:nvPr>
            <p:ph type="ftr" sz="quarter" idx="11"/>
          </p:nvPr>
        </p:nvSpPr>
        <p:spPr/>
        <p:txBody>
          <a:bodyPr/>
          <a:lstStyle>
            <a:lvl1pPr>
              <a:defRPr/>
            </a:lvl1pPr>
          </a:lstStyle>
          <a:p>
            <a:pPr>
              <a:defRPr/>
            </a:pPr>
            <a:endParaRPr lang="hr-HR"/>
          </a:p>
        </p:txBody>
      </p:sp>
      <p:sp>
        <p:nvSpPr>
          <p:cNvPr id="5" name="Slide Number Placeholder 5"/>
          <p:cNvSpPr>
            <a:spLocks noGrp="1"/>
          </p:cNvSpPr>
          <p:nvPr>
            <p:ph type="sldNum" sz="quarter" idx="12"/>
          </p:nvPr>
        </p:nvSpPr>
        <p:spPr/>
        <p:txBody>
          <a:bodyPr/>
          <a:lstStyle>
            <a:lvl1pPr>
              <a:defRPr/>
            </a:lvl1pPr>
          </a:lstStyle>
          <a:p>
            <a:pPr>
              <a:defRPr/>
            </a:pPr>
            <a:fld id="{E1D93FFD-794A-4573-BD39-3E3A59F3948E}" type="slidenum">
              <a:rPr lang="hr-HR"/>
              <a:pPr>
                <a:defRPr/>
              </a:pPr>
              <a:t>‹#›</a:t>
            </a:fld>
            <a:endParaRPr lang="hr-HR"/>
          </a:p>
        </p:txBody>
      </p:sp>
    </p:spTree>
    <p:extLst>
      <p:ext uri="{BB962C8B-B14F-4D97-AF65-F5344CB8AC3E}">
        <p14:creationId xmlns:p14="http://schemas.microsoft.com/office/powerpoint/2010/main" val="4021949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C097B010-949B-4A93-B10D-CED45F8A8D5C}" type="datetimeFigureOut">
              <a:rPr lang="hr-HR"/>
              <a:pPr>
                <a:defRPr/>
              </a:pPr>
              <a:t>4.6.2018.</a:t>
            </a:fld>
            <a:endParaRPr lang="hr-HR"/>
          </a:p>
        </p:txBody>
      </p:sp>
      <p:sp>
        <p:nvSpPr>
          <p:cNvPr id="3" name="Footer Placeholder 4"/>
          <p:cNvSpPr>
            <a:spLocks noGrp="1"/>
          </p:cNvSpPr>
          <p:nvPr>
            <p:ph type="ftr" sz="quarter" idx="11"/>
          </p:nvPr>
        </p:nvSpPr>
        <p:spPr/>
        <p:txBody>
          <a:bodyPr/>
          <a:lstStyle>
            <a:lvl1pPr>
              <a:defRPr/>
            </a:lvl1pPr>
          </a:lstStyle>
          <a:p>
            <a:pPr>
              <a:defRPr/>
            </a:pPr>
            <a:endParaRPr lang="hr-HR"/>
          </a:p>
        </p:txBody>
      </p:sp>
      <p:sp>
        <p:nvSpPr>
          <p:cNvPr id="4" name="Slide Number Placeholder 5"/>
          <p:cNvSpPr>
            <a:spLocks noGrp="1"/>
          </p:cNvSpPr>
          <p:nvPr>
            <p:ph type="sldNum" sz="quarter" idx="12"/>
          </p:nvPr>
        </p:nvSpPr>
        <p:spPr/>
        <p:txBody>
          <a:bodyPr/>
          <a:lstStyle>
            <a:lvl1pPr>
              <a:defRPr/>
            </a:lvl1pPr>
          </a:lstStyle>
          <a:p>
            <a:pPr>
              <a:defRPr/>
            </a:pPr>
            <a:fld id="{FFA6BF07-6BC4-45A2-846C-A2F95AEB42B7}" type="slidenum">
              <a:rPr lang="hr-HR"/>
              <a:pPr>
                <a:defRPr/>
              </a:pPr>
              <a:t>‹#›</a:t>
            </a:fld>
            <a:endParaRPr lang="hr-HR"/>
          </a:p>
        </p:txBody>
      </p:sp>
    </p:spTree>
    <p:extLst>
      <p:ext uri="{BB962C8B-B14F-4D97-AF65-F5344CB8AC3E}">
        <p14:creationId xmlns:p14="http://schemas.microsoft.com/office/powerpoint/2010/main" val="1202700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hr-H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F5DFA54-26AC-4D19-BB51-46115E534C24}" type="datetimeFigureOut">
              <a:rPr lang="hr-HR"/>
              <a:pPr>
                <a:defRPr/>
              </a:pPr>
              <a:t>4.6.2018.</a:t>
            </a:fld>
            <a:endParaRPr lang="hr-HR"/>
          </a:p>
        </p:txBody>
      </p:sp>
      <p:sp>
        <p:nvSpPr>
          <p:cNvPr id="6" name="Footer Placeholder 4"/>
          <p:cNvSpPr>
            <a:spLocks noGrp="1"/>
          </p:cNvSpPr>
          <p:nvPr>
            <p:ph type="ftr" sz="quarter" idx="11"/>
          </p:nvPr>
        </p:nvSpPr>
        <p:spPr/>
        <p:txBody>
          <a:bodyPr/>
          <a:lstStyle>
            <a:lvl1pPr>
              <a:defRPr/>
            </a:lvl1pPr>
          </a:lstStyle>
          <a:p>
            <a:pPr>
              <a:defRPr/>
            </a:pPr>
            <a:endParaRPr lang="hr-HR"/>
          </a:p>
        </p:txBody>
      </p:sp>
      <p:sp>
        <p:nvSpPr>
          <p:cNvPr id="7" name="Slide Number Placeholder 5"/>
          <p:cNvSpPr>
            <a:spLocks noGrp="1"/>
          </p:cNvSpPr>
          <p:nvPr>
            <p:ph type="sldNum" sz="quarter" idx="12"/>
          </p:nvPr>
        </p:nvSpPr>
        <p:spPr/>
        <p:txBody>
          <a:bodyPr/>
          <a:lstStyle>
            <a:lvl1pPr>
              <a:defRPr/>
            </a:lvl1pPr>
          </a:lstStyle>
          <a:p>
            <a:pPr>
              <a:defRPr/>
            </a:pPr>
            <a:fld id="{0A9E8B5B-C891-4A71-9723-7AAF03BC2970}" type="slidenum">
              <a:rPr lang="hr-HR"/>
              <a:pPr>
                <a:defRPr/>
              </a:pPr>
              <a:t>‹#›</a:t>
            </a:fld>
            <a:endParaRPr lang="hr-HR"/>
          </a:p>
        </p:txBody>
      </p:sp>
    </p:spTree>
    <p:extLst>
      <p:ext uri="{BB962C8B-B14F-4D97-AF65-F5344CB8AC3E}">
        <p14:creationId xmlns:p14="http://schemas.microsoft.com/office/powerpoint/2010/main" val="1173151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hr-H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hr-HR"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B05B8ECB-C1E4-4080-8F08-1C300240A8B7}" type="datetimeFigureOut">
              <a:rPr lang="hr-HR"/>
              <a:pPr>
                <a:defRPr/>
              </a:pPr>
              <a:t>4.6.2018.</a:t>
            </a:fld>
            <a:endParaRPr lang="hr-HR"/>
          </a:p>
        </p:txBody>
      </p:sp>
      <p:sp>
        <p:nvSpPr>
          <p:cNvPr id="6" name="Footer Placeholder 4"/>
          <p:cNvSpPr>
            <a:spLocks noGrp="1"/>
          </p:cNvSpPr>
          <p:nvPr>
            <p:ph type="ftr" sz="quarter" idx="11"/>
          </p:nvPr>
        </p:nvSpPr>
        <p:spPr/>
        <p:txBody>
          <a:bodyPr/>
          <a:lstStyle>
            <a:lvl1pPr>
              <a:defRPr/>
            </a:lvl1pPr>
          </a:lstStyle>
          <a:p>
            <a:pPr>
              <a:defRPr/>
            </a:pPr>
            <a:endParaRPr lang="hr-HR"/>
          </a:p>
        </p:txBody>
      </p:sp>
      <p:sp>
        <p:nvSpPr>
          <p:cNvPr id="7" name="Slide Number Placeholder 5"/>
          <p:cNvSpPr>
            <a:spLocks noGrp="1"/>
          </p:cNvSpPr>
          <p:nvPr>
            <p:ph type="sldNum" sz="quarter" idx="12"/>
          </p:nvPr>
        </p:nvSpPr>
        <p:spPr/>
        <p:txBody>
          <a:bodyPr/>
          <a:lstStyle>
            <a:lvl1pPr>
              <a:defRPr/>
            </a:lvl1pPr>
          </a:lstStyle>
          <a:p>
            <a:pPr>
              <a:defRPr/>
            </a:pPr>
            <a:fld id="{9E5DD575-CA7E-48E2-93AD-648CB6706CC3}" type="slidenum">
              <a:rPr lang="hr-HR"/>
              <a:pPr>
                <a:defRPr/>
              </a:pPr>
              <a:t>‹#›</a:t>
            </a:fld>
            <a:endParaRPr lang="hr-HR"/>
          </a:p>
        </p:txBody>
      </p:sp>
    </p:spTree>
    <p:extLst>
      <p:ext uri="{BB962C8B-B14F-4D97-AF65-F5344CB8AC3E}">
        <p14:creationId xmlns:p14="http://schemas.microsoft.com/office/powerpoint/2010/main" val="3918004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hr-HR" smtClean="0"/>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753474D1-9081-497D-8274-ABA530FB002C}" type="datetimeFigureOut">
              <a:rPr lang="hr-HR"/>
              <a:pPr>
                <a:defRPr/>
              </a:pPr>
              <a:t>4.6.2018.</a:t>
            </a:fld>
            <a:endParaRPr lang="hr-H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hr-H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CD486A0B-6466-44A0-A6B7-FAB9B128BBF1}" type="slidenum">
              <a:rPr lang="hr-HR"/>
              <a:pPr>
                <a:defRPr/>
              </a:pPr>
              <a:t>‹#›</a:t>
            </a:fld>
            <a:endParaRPr lang="hr-HR"/>
          </a:p>
        </p:txBody>
      </p:sp>
    </p:spTree>
  </p:cSld>
  <p:clrMap bg1="lt1" tx1="dk1" bg2="lt2" tx2="dk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3.gif"/></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29.emf"/><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3.g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2.gif"/><Relationship Id="rId5" Type="http://schemas.openxmlformats.org/officeDocument/2006/relationships/image" Target="../media/image31.png"/><Relationship Id="rId4" Type="http://schemas.openxmlformats.org/officeDocument/2006/relationships/image" Target="../media/image10.jpeg"/></Relationships>
</file>

<file path=ppt/slides/_rels/slide17.xml.rels><?xml version="1.0" encoding="UTF-8" standalone="yes"?>
<Relationships xmlns="http://schemas.openxmlformats.org/package/2006/relationships"><Relationship Id="rId8" Type="http://schemas.openxmlformats.org/officeDocument/2006/relationships/image" Target="../media/image34.gif"/><Relationship Id="rId3" Type="http://schemas.openxmlformats.org/officeDocument/2006/relationships/image" Target="../media/image7.png"/><Relationship Id="rId7" Type="http://schemas.openxmlformats.org/officeDocument/2006/relationships/image" Target="../media/image33.gi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2.gif"/><Relationship Id="rId5" Type="http://schemas.openxmlformats.org/officeDocument/2006/relationships/image" Target="../media/image31.png"/><Relationship Id="rId4" Type="http://schemas.openxmlformats.org/officeDocument/2006/relationships/image" Target="../media/image10.jpeg"/></Relationships>
</file>

<file path=ppt/slides/_rels/slide18.xml.rels><?xml version="1.0" encoding="UTF-8" standalone="yes"?>
<Relationships xmlns="http://schemas.openxmlformats.org/package/2006/relationships"><Relationship Id="rId8" Type="http://schemas.openxmlformats.org/officeDocument/2006/relationships/image" Target="../media/image34.gif"/><Relationship Id="rId3" Type="http://schemas.openxmlformats.org/officeDocument/2006/relationships/image" Target="../media/image7.png"/><Relationship Id="rId7" Type="http://schemas.openxmlformats.org/officeDocument/2006/relationships/image" Target="../media/image33.gi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2.gif"/><Relationship Id="rId5" Type="http://schemas.openxmlformats.org/officeDocument/2006/relationships/image" Target="../media/image31.png"/><Relationship Id="rId4" Type="http://schemas.openxmlformats.org/officeDocument/2006/relationships/image" Target="../media/image10.jpeg"/></Relationships>
</file>

<file path=ppt/slides/_rels/slide19.xml.rels><?xml version="1.0" encoding="UTF-8" standalone="yes"?>
<Relationships xmlns="http://schemas.openxmlformats.org/package/2006/relationships"><Relationship Id="rId8" Type="http://schemas.openxmlformats.org/officeDocument/2006/relationships/image" Target="../media/image34.gif"/><Relationship Id="rId3" Type="http://schemas.openxmlformats.org/officeDocument/2006/relationships/image" Target="../media/image7.png"/><Relationship Id="rId7" Type="http://schemas.openxmlformats.org/officeDocument/2006/relationships/image" Target="../media/image33.gi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2.gif"/><Relationship Id="rId5" Type="http://schemas.openxmlformats.org/officeDocument/2006/relationships/image" Target="../media/image31.png"/><Relationship Id="rId4" Type="http://schemas.openxmlformats.org/officeDocument/2006/relationships/image" Target="../media/image10.jpe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33.gif"/><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4.gif"/><Relationship Id="rId5" Type="http://schemas.openxmlformats.org/officeDocument/2006/relationships/image" Target="../media/image32.gif"/><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8" Type="http://schemas.openxmlformats.org/officeDocument/2006/relationships/image" Target="../media/image36.gif"/><Relationship Id="rId3" Type="http://schemas.openxmlformats.org/officeDocument/2006/relationships/image" Target="../media/image10.jpeg"/><Relationship Id="rId7" Type="http://schemas.openxmlformats.org/officeDocument/2006/relationships/image" Target="../media/image33.gif"/><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4.gif"/><Relationship Id="rId5" Type="http://schemas.openxmlformats.org/officeDocument/2006/relationships/image" Target="../media/image32.gif"/><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8" Type="http://schemas.openxmlformats.org/officeDocument/2006/relationships/image" Target="../media/image34.gif"/><Relationship Id="rId13" Type="http://schemas.openxmlformats.org/officeDocument/2006/relationships/image" Target="../media/image43.gif"/><Relationship Id="rId3" Type="http://schemas.openxmlformats.org/officeDocument/2006/relationships/image" Target="../media/image7.png"/><Relationship Id="rId7" Type="http://schemas.openxmlformats.org/officeDocument/2006/relationships/image" Target="../media/image38.gif"/><Relationship Id="rId12" Type="http://schemas.openxmlformats.org/officeDocument/2006/relationships/image" Target="../media/image42.gi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2.gif"/><Relationship Id="rId11" Type="http://schemas.openxmlformats.org/officeDocument/2006/relationships/image" Target="../media/image41.gif"/><Relationship Id="rId5" Type="http://schemas.openxmlformats.org/officeDocument/2006/relationships/image" Target="../media/image37.PNG"/><Relationship Id="rId10" Type="http://schemas.openxmlformats.org/officeDocument/2006/relationships/image" Target="../media/image40.gif"/><Relationship Id="rId4" Type="http://schemas.openxmlformats.org/officeDocument/2006/relationships/image" Target="../media/image10.jpeg"/><Relationship Id="rId9" Type="http://schemas.openxmlformats.org/officeDocument/2006/relationships/image" Target="../media/image39.gif"/><Relationship Id="rId14" Type="http://schemas.openxmlformats.org/officeDocument/2006/relationships/image" Target="../media/image44.gif"/></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9.jpe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12708" r="13582"/>
          <a:stretch/>
        </p:blipFill>
        <p:spPr>
          <a:xfrm>
            <a:off x="0" y="1119116"/>
            <a:ext cx="9136006" cy="4582938"/>
          </a:xfrm>
          <a:prstGeom prst="rect">
            <a:avLst/>
          </a:prstGeom>
        </p:spPr>
      </p:pic>
      <p:sp>
        <p:nvSpPr>
          <p:cNvPr id="3" name="Podnaslov 2"/>
          <p:cNvSpPr>
            <a:spLocks noGrp="1"/>
          </p:cNvSpPr>
          <p:nvPr>
            <p:ph type="subTitle" idx="1"/>
          </p:nvPr>
        </p:nvSpPr>
        <p:spPr>
          <a:xfrm>
            <a:off x="283913" y="1401200"/>
            <a:ext cx="8686160" cy="3873731"/>
          </a:xfrm>
        </p:spPr>
        <p:txBody>
          <a:bodyPr>
            <a:normAutofit/>
          </a:bodyPr>
          <a:lstStyle/>
          <a:p>
            <a:endParaRPr lang="hr-HR" dirty="0" smtClean="0">
              <a:solidFill>
                <a:schemeClr val="bg1"/>
              </a:solidFill>
            </a:endParaRPr>
          </a:p>
          <a:p>
            <a:r>
              <a:rPr lang="en-US" dirty="0">
                <a:solidFill>
                  <a:schemeClr val="bg1"/>
                </a:solidFill>
              </a:rPr>
              <a:t>Enhanced environmental protection inspection for efficient control of air quality monitoring and of all entities under obligation within system of greenhouse gas emission allowance trading, in order to achieve better quality of air in Republic of Croatia</a:t>
            </a:r>
            <a:endParaRPr lang="hr-HR" dirty="0">
              <a:solidFill>
                <a:schemeClr val="bg1"/>
              </a:solidFill>
            </a:endParaRPr>
          </a:p>
        </p:txBody>
      </p:sp>
      <p:pic>
        <p:nvPicPr>
          <p:cNvPr id="5"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8584" y="101776"/>
            <a:ext cx="1940224" cy="1375727"/>
          </a:xfrm>
          <a:prstGeom prst="rect">
            <a:avLst/>
          </a:prstGeom>
        </p:spPr>
      </p:pic>
      <p:pic>
        <p:nvPicPr>
          <p:cNvPr id="8" name="Slika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07" y="5986075"/>
            <a:ext cx="2079460" cy="871926"/>
          </a:xfrm>
          <a:prstGeom prst="rect">
            <a:avLst/>
          </a:prstGeom>
        </p:spPr>
      </p:pic>
      <p:sp>
        <p:nvSpPr>
          <p:cNvPr id="9" name="Podnaslov 2"/>
          <p:cNvSpPr txBox="1">
            <a:spLocks/>
          </p:cNvSpPr>
          <p:nvPr/>
        </p:nvSpPr>
        <p:spPr>
          <a:xfrm>
            <a:off x="6750373" y="6631848"/>
            <a:ext cx="2393627" cy="226153"/>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000" dirty="0">
                <a:solidFill>
                  <a:schemeClr val="accent1">
                    <a:lumMod val="50000"/>
                  </a:schemeClr>
                </a:solidFill>
              </a:rPr>
              <a:t>This project is funded by the European Union</a:t>
            </a:r>
            <a:endParaRPr lang="en-GB" sz="1000" dirty="0">
              <a:solidFill>
                <a:schemeClr val="accent1">
                  <a:lumMod val="50000"/>
                </a:schemeClr>
              </a:solidFill>
            </a:endParaRPr>
          </a:p>
        </p:txBody>
      </p:sp>
      <p:pic>
        <p:nvPicPr>
          <p:cNvPr id="10" name="Slika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85251" y="6029586"/>
            <a:ext cx="857019" cy="618958"/>
          </a:xfrm>
          <a:prstGeom prst="rect">
            <a:avLst/>
          </a:prstGeom>
        </p:spPr>
      </p:pic>
      <p:pic>
        <p:nvPicPr>
          <p:cNvPr id="11" name="Slika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77524" y="6005124"/>
            <a:ext cx="1855967" cy="684735"/>
          </a:xfrm>
          <a:prstGeom prst="rect">
            <a:avLst/>
          </a:prstGeom>
        </p:spPr>
      </p:pic>
      <p:pic>
        <p:nvPicPr>
          <p:cNvPr id="12" name="Slika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29988" y="6039112"/>
            <a:ext cx="674471" cy="701599"/>
          </a:xfrm>
          <a:prstGeom prst="rect">
            <a:avLst/>
          </a:prstGeom>
        </p:spPr>
      </p:pic>
    </p:spTree>
    <p:extLst>
      <p:ext uri="{BB962C8B-B14F-4D97-AF65-F5344CB8AC3E}">
        <p14:creationId xmlns:p14="http://schemas.microsoft.com/office/powerpoint/2010/main" val="553821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493713"/>
            <a:ext cx="91440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a:t>
            </a:r>
            <a:r>
              <a:rPr lang="en-GB" sz="2800" b="1" dirty="0" smtClean="0">
                <a:solidFill>
                  <a:schemeClr val="tx2"/>
                </a:solidFill>
                <a:effectLst>
                  <a:glow>
                    <a:srgbClr val="7F7F7F">
                      <a:alpha val="35000"/>
                    </a:srgbClr>
                  </a:glow>
                </a:effectLst>
              </a:rPr>
              <a:t>    </a:t>
            </a:r>
            <a:r>
              <a:rPr lang="hr-HR" sz="2800" b="1" dirty="0" smtClean="0">
                <a:solidFill>
                  <a:schemeClr val="tx2"/>
                </a:solidFill>
                <a:effectLst>
                  <a:glow>
                    <a:srgbClr val="7F7F7F">
                      <a:alpha val="35000"/>
                    </a:srgbClr>
                  </a:glow>
                </a:effectLst>
              </a:rPr>
              <a:t>8.1</a:t>
            </a:r>
            <a:r>
              <a:rPr lang="hr-HR" sz="2800" b="1" dirty="0">
                <a:solidFill>
                  <a:schemeClr val="tx2"/>
                </a:solidFill>
                <a:effectLst>
                  <a:glow>
                    <a:srgbClr val="7F7F7F">
                      <a:alpha val="35000"/>
                    </a:srgbClr>
                  </a:glow>
                </a:effectLst>
              </a:rPr>
              <a:t>. STATIONS WITH MANUAL METHODS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628776"/>
            <a:ext cx="83629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panose="020B0604020202020204" pitchFamily="34" charset="0"/>
              <a:buChar char="•"/>
            </a:pPr>
            <a:r>
              <a:rPr lang="en-US" sz="2400" b="1" dirty="0" smtClean="0">
                <a:solidFill>
                  <a:schemeClr val="tx2"/>
                </a:solidFill>
              </a:rPr>
              <a:t>Active sampling </a:t>
            </a:r>
            <a:r>
              <a:rPr lang="en-US" sz="2400" b="1" dirty="0">
                <a:solidFill>
                  <a:schemeClr val="tx2"/>
                </a:solidFill>
              </a:rPr>
              <a:t>on the paper </a:t>
            </a:r>
            <a:r>
              <a:rPr lang="en-US" sz="2400" b="1" dirty="0" smtClean="0">
                <a:solidFill>
                  <a:schemeClr val="tx2"/>
                </a:solidFill>
              </a:rPr>
              <a:t>filter - vapor</a:t>
            </a:r>
            <a:endParaRPr lang="en-US" sz="2000" b="1" dirty="0">
              <a:solidFill>
                <a:srgbClr val="0070C0"/>
              </a:solidFill>
            </a:endParaRPr>
          </a:p>
          <a:p>
            <a:pPr lvl="1">
              <a:spcBef>
                <a:spcPct val="20000"/>
              </a:spcBef>
            </a:pPr>
            <a:r>
              <a:rPr lang="en-GB" sz="2000" dirty="0">
                <a:solidFill>
                  <a:srgbClr val="0070C0"/>
                </a:solidFill>
              </a:rPr>
              <a:t>This method is very similar to the active sampling on solid </a:t>
            </a:r>
            <a:r>
              <a:rPr lang="en-GB" sz="2000" dirty="0" smtClean="0">
                <a:solidFill>
                  <a:srgbClr val="0070C0"/>
                </a:solidFill>
              </a:rPr>
              <a:t>sorbent. Air </a:t>
            </a:r>
            <a:r>
              <a:rPr lang="en-GB" sz="2000" dirty="0">
                <a:solidFill>
                  <a:srgbClr val="0070C0"/>
                </a:solidFill>
              </a:rPr>
              <a:t>only passes through a filter located in the specially designed holder. One of these techniques </a:t>
            </a:r>
            <a:r>
              <a:rPr lang="en-GB" sz="2000" dirty="0" smtClean="0">
                <a:solidFill>
                  <a:srgbClr val="0070C0"/>
                </a:solidFill>
              </a:rPr>
              <a:t>is </a:t>
            </a:r>
            <a:r>
              <a:rPr lang="en-GB" sz="2000" dirty="0">
                <a:solidFill>
                  <a:srgbClr val="0070C0"/>
                </a:solidFill>
              </a:rPr>
              <a:t>often used for the </a:t>
            </a:r>
            <a:r>
              <a:rPr lang="en-GB" sz="2000" dirty="0" smtClean="0">
                <a:solidFill>
                  <a:srgbClr val="0070C0"/>
                </a:solidFill>
              </a:rPr>
              <a:t>vaporous pollutant. The </a:t>
            </a:r>
            <a:r>
              <a:rPr lang="en-GB" sz="2000" dirty="0">
                <a:solidFill>
                  <a:srgbClr val="0070C0"/>
                </a:solidFill>
              </a:rPr>
              <a:t>filter paper </a:t>
            </a:r>
            <a:r>
              <a:rPr lang="en-GB" sz="2000" dirty="0" smtClean="0">
                <a:solidFill>
                  <a:srgbClr val="0070C0"/>
                </a:solidFill>
              </a:rPr>
              <a:t>is impregnated with chemicals </a:t>
            </a:r>
            <a:r>
              <a:rPr lang="en-GB" sz="2000" dirty="0">
                <a:solidFill>
                  <a:srgbClr val="0070C0"/>
                </a:solidFill>
              </a:rPr>
              <a:t>that </a:t>
            </a:r>
            <a:r>
              <a:rPr lang="en-GB" sz="2000" dirty="0" smtClean="0">
                <a:solidFill>
                  <a:srgbClr val="0070C0"/>
                </a:solidFill>
              </a:rPr>
              <a:t>causes </a:t>
            </a:r>
            <a:r>
              <a:rPr lang="en-GB" sz="2000" dirty="0">
                <a:solidFill>
                  <a:srgbClr val="0070C0"/>
                </a:solidFill>
              </a:rPr>
              <a:t>a chemical reaction with the </a:t>
            </a:r>
            <a:r>
              <a:rPr lang="en-GB" sz="2000" dirty="0" smtClean="0">
                <a:solidFill>
                  <a:srgbClr val="0070C0"/>
                </a:solidFill>
              </a:rPr>
              <a:t>pollutant.</a:t>
            </a:r>
            <a:endParaRPr lang="hr-HR" sz="2000" b="1" dirty="0">
              <a:solidFill>
                <a:srgbClr val="0070C0"/>
              </a:solidFill>
            </a:endParaRPr>
          </a:p>
        </p:txBody>
      </p:sp>
      <p:grpSp>
        <p:nvGrpSpPr>
          <p:cNvPr id="6" name="Group 5"/>
          <p:cNvGrpSpPr/>
          <p:nvPr/>
        </p:nvGrpSpPr>
        <p:grpSpPr>
          <a:xfrm>
            <a:off x="376239" y="6334443"/>
            <a:ext cx="4566913" cy="439123"/>
            <a:chOff x="71999" y="6334443"/>
            <a:chExt cx="4566913" cy="439123"/>
          </a:xfrm>
        </p:grpSpPr>
        <p:grpSp>
          <p:nvGrpSpPr>
            <p:cNvPr id="14338" name="Group 3"/>
            <p:cNvGrpSpPr>
              <a:grpSpLocks noChangeAspect="1"/>
            </p:cNvGrpSpPr>
            <p:nvPr/>
          </p:nvGrpSpPr>
          <p:grpSpPr bwMode="auto">
            <a:xfrm>
              <a:off x="138114" y="6362429"/>
              <a:ext cx="4500798" cy="411137"/>
              <a:chOff x="14858" y="6031800"/>
              <a:chExt cx="7310482"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Environmental Protection Institute</a:t>
                </a:r>
                <a:endParaRPr lang="hr-HR" sz="1200" dirty="0">
                  <a:latin typeface="Arial Narrow" pitchFamily="34" charset="0"/>
                  <a:cs typeface="+mn-cs"/>
                </a:endParaRP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4644" y="4195985"/>
            <a:ext cx="3894106" cy="21384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18750" y="3460443"/>
            <a:ext cx="2121729" cy="1914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grpSp>
        <p:nvGrpSpPr>
          <p:cNvPr id="15" name="Group 3"/>
          <p:cNvGrpSpPr>
            <a:grpSpLocks noChangeAspect="1"/>
          </p:cNvGrpSpPr>
          <p:nvPr/>
        </p:nvGrpSpPr>
        <p:grpSpPr bwMode="auto">
          <a:xfrm>
            <a:off x="442354" y="6362429"/>
            <a:ext cx="4500798" cy="411137"/>
            <a:chOff x="14858" y="6031800"/>
            <a:chExt cx="7310482" cy="703818"/>
          </a:xfrm>
        </p:grpSpPr>
        <p:pic>
          <p:nvPicPr>
            <p:cNvPr id="1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8" name="Rectangle 17"/>
          <p:cNvSpPr/>
          <p:nvPr/>
        </p:nvSpPr>
        <p:spPr>
          <a:xfrm>
            <a:off x="522543" y="626855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25623538"/>
      </p:ext>
    </p:extLst>
  </p:cSld>
  <p:clrMapOvr>
    <a:masterClrMapping/>
  </p:clrMapOvr>
  <p:transition spd="med">
    <p:fade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493713"/>
            <a:ext cx="91440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a:t>
            </a:r>
            <a:r>
              <a:rPr lang="en-GB" sz="2800" b="1" dirty="0" smtClean="0">
                <a:solidFill>
                  <a:schemeClr val="tx2"/>
                </a:solidFill>
                <a:effectLst>
                  <a:glow>
                    <a:srgbClr val="7F7F7F">
                      <a:alpha val="35000"/>
                    </a:srgbClr>
                  </a:glow>
                </a:effectLst>
              </a:rPr>
              <a:t>    </a:t>
            </a:r>
            <a:r>
              <a:rPr lang="hr-HR" sz="2800" b="1" dirty="0" smtClean="0">
                <a:solidFill>
                  <a:schemeClr val="tx2"/>
                </a:solidFill>
                <a:effectLst>
                  <a:glow>
                    <a:srgbClr val="7F7F7F">
                      <a:alpha val="35000"/>
                    </a:srgbClr>
                  </a:glow>
                </a:effectLst>
              </a:rPr>
              <a:t>8.1</a:t>
            </a:r>
            <a:r>
              <a:rPr lang="hr-HR" sz="2800" b="1" dirty="0">
                <a:solidFill>
                  <a:schemeClr val="tx2"/>
                </a:solidFill>
                <a:effectLst>
                  <a:glow>
                    <a:srgbClr val="7F7F7F">
                      <a:alpha val="35000"/>
                    </a:srgbClr>
                  </a:glow>
                </a:effectLst>
              </a:rPr>
              <a:t>. STATIONS WITH MANUAL METHODS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628776"/>
            <a:ext cx="83629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panose="020B0604020202020204" pitchFamily="34" charset="0"/>
              <a:buChar char="•"/>
            </a:pPr>
            <a:r>
              <a:rPr lang="en-US" sz="2400" b="1" dirty="0">
                <a:solidFill>
                  <a:schemeClr val="tx2"/>
                </a:solidFill>
              </a:rPr>
              <a:t>Active sampling on the paper filter - </a:t>
            </a:r>
            <a:r>
              <a:rPr lang="en-US" sz="2400" b="1" dirty="0" smtClean="0">
                <a:solidFill>
                  <a:schemeClr val="tx2"/>
                </a:solidFill>
              </a:rPr>
              <a:t>particles</a:t>
            </a:r>
            <a:endParaRPr lang="en-US" sz="2000" b="1" dirty="0">
              <a:solidFill>
                <a:srgbClr val="0070C0"/>
              </a:solidFill>
            </a:endParaRPr>
          </a:p>
          <a:p>
            <a:pPr lvl="1">
              <a:spcBef>
                <a:spcPct val="20000"/>
              </a:spcBef>
            </a:pPr>
            <a:r>
              <a:rPr lang="en-GB" sz="2000" dirty="0">
                <a:solidFill>
                  <a:srgbClr val="0070C0"/>
                </a:solidFill>
              </a:rPr>
              <a:t>The reference method for the measurement of the </a:t>
            </a:r>
            <a:r>
              <a:rPr lang="en-GB" sz="2000" dirty="0" smtClean="0">
                <a:solidFill>
                  <a:srgbClr val="0070C0"/>
                </a:solidFill>
              </a:rPr>
              <a:t>particles PM10/2.5  </a:t>
            </a:r>
            <a:r>
              <a:rPr lang="en-GB" sz="2000" b="1" dirty="0" smtClean="0">
                <a:solidFill>
                  <a:srgbClr val="0070C0"/>
                </a:solidFill>
              </a:rPr>
              <a:t>HRN </a:t>
            </a:r>
            <a:r>
              <a:rPr lang="en-GB" sz="2000" b="1" dirty="0">
                <a:solidFill>
                  <a:srgbClr val="0070C0"/>
                </a:solidFill>
              </a:rPr>
              <a:t>EN 12341 – </a:t>
            </a:r>
            <a:r>
              <a:rPr lang="en-GB" sz="2000" b="1" dirty="0" smtClean="0">
                <a:solidFill>
                  <a:srgbClr val="0070C0"/>
                </a:solidFill>
              </a:rPr>
              <a:t>Standard </a:t>
            </a:r>
            <a:r>
              <a:rPr lang="en-GB" sz="2000" b="1" dirty="0">
                <a:solidFill>
                  <a:srgbClr val="0070C0"/>
                </a:solidFill>
              </a:rPr>
              <a:t>gravimetric measurement method for the determination of the mass concentration of PM10 and PM 2.5 fraction of airborne particles </a:t>
            </a:r>
            <a:r>
              <a:rPr lang="en-GB" sz="2000" dirty="0" smtClean="0">
                <a:solidFill>
                  <a:srgbClr val="0070C0"/>
                </a:solidFill>
              </a:rPr>
              <a:t>uses </a:t>
            </a:r>
            <a:r>
              <a:rPr lang="en-GB" sz="2000" dirty="0">
                <a:solidFill>
                  <a:srgbClr val="0070C0"/>
                </a:solidFill>
              </a:rPr>
              <a:t>the </a:t>
            </a:r>
            <a:r>
              <a:rPr lang="en-GB" sz="2000" dirty="0" smtClean="0">
                <a:solidFill>
                  <a:srgbClr val="0070C0"/>
                </a:solidFill>
              </a:rPr>
              <a:t>sampling method </a:t>
            </a:r>
            <a:r>
              <a:rPr lang="en-GB" sz="2000" dirty="0">
                <a:solidFill>
                  <a:srgbClr val="0070C0"/>
                </a:solidFill>
              </a:rPr>
              <a:t>of </a:t>
            </a:r>
            <a:r>
              <a:rPr lang="en-GB" sz="2000" dirty="0" smtClean="0">
                <a:solidFill>
                  <a:srgbClr val="0070C0"/>
                </a:solidFill>
              </a:rPr>
              <a:t>particles </a:t>
            </a:r>
            <a:r>
              <a:rPr lang="en-GB" sz="2000" dirty="0">
                <a:solidFill>
                  <a:srgbClr val="0070C0"/>
                </a:solidFill>
              </a:rPr>
              <a:t>on the filter paper with the previously separation in specially designed "head" </a:t>
            </a:r>
            <a:r>
              <a:rPr lang="en-GB" sz="2000" dirty="0" smtClean="0">
                <a:solidFill>
                  <a:srgbClr val="0070C0"/>
                </a:solidFill>
              </a:rPr>
              <a:t>of sampler</a:t>
            </a:r>
            <a:r>
              <a:rPr lang="en-GB" sz="2000" dirty="0">
                <a:solidFill>
                  <a:srgbClr val="0070C0"/>
                </a:solidFill>
              </a:rPr>
              <a:t>. </a:t>
            </a:r>
            <a:r>
              <a:rPr lang="en-GB" sz="2000" dirty="0" smtClean="0">
                <a:solidFill>
                  <a:srgbClr val="0070C0"/>
                </a:solidFill>
              </a:rPr>
              <a:t>This </a:t>
            </a:r>
            <a:r>
              <a:rPr lang="en-GB" sz="2000" dirty="0">
                <a:solidFill>
                  <a:srgbClr val="0070C0"/>
                </a:solidFill>
              </a:rPr>
              <a:t>method separates only the particles of the default aerodynamic </a:t>
            </a:r>
            <a:r>
              <a:rPr lang="en-GB" sz="2000" dirty="0" smtClean="0">
                <a:solidFill>
                  <a:srgbClr val="0070C0"/>
                </a:solidFill>
              </a:rPr>
              <a:t>diameter and larger particles "</a:t>
            </a:r>
            <a:r>
              <a:rPr lang="en-GB" sz="2000" dirty="0">
                <a:solidFill>
                  <a:srgbClr val="0070C0"/>
                </a:solidFill>
              </a:rPr>
              <a:t>stick" to the </a:t>
            </a:r>
            <a:r>
              <a:rPr lang="en-GB" sz="2000" dirty="0" smtClean="0">
                <a:solidFill>
                  <a:srgbClr val="0070C0"/>
                </a:solidFill>
              </a:rPr>
              <a:t>so-called impactor</a:t>
            </a:r>
            <a:r>
              <a:rPr lang="en-GB" sz="2000" dirty="0">
                <a:solidFill>
                  <a:srgbClr val="0070C0"/>
                </a:solidFill>
              </a:rPr>
              <a:t>. </a:t>
            </a:r>
            <a:r>
              <a:rPr lang="en-GB" sz="2000" dirty="0" smtClean="0">
                <a:solidFill>
                  <a:srgbClr val="0070C0"/>
                </a:solidFill>
              </a:rPr>
              <a:t>So the filter separates particles </a:t>
            </a:r>
            <a:r>
              <a:rPr lang="en-GB" sz="2000" dirty="0">
                <a:solidFill>
                  <a:srgbClr val="0070C0"/>
                </a:solidFill>
              </a:rPr>
              <a:t>of the same or smaller aerodynamic diameter than the default.</a:t>
            </a:r>
            <a:endParaRPr lang="hr-HR" sz="2000" b="1" i="1" baseline="-25000" dirty="0">
              <a:solidFill>
                <a:srgbClr val="0070C0"/>
              </a:solidFill>
            </a:endParaRPr>
          </a:p>
        </p:txBody>
      </p:sp>
      <p:grpSp>
        <p:nvGrpSpPr>
          <p:cNvPr id="6" name="Group 5"/>
          <p:cNvGrpSpPr/>
          <p:nvPr/>
        </p:nvGrpSpPr>
        <p:grpSpPr>
          <a:xfrm>
            <a:off x="376239" y="6334443"/>
            <a:ext cx="4566913" cy="439123"/>
            <a:chOff x="71999" y="6334443"/>
            <a:chExt cx="4566913" cy="439123"/>
          </a:xfrm>
        </p:grpSpPr>
        <p:grpSp>
          <p:nvGrpSpPr>
            <p:cNvPr id="14338" name="Group 3"/>
            <p:cNvGrpSpPr>
              <a:grpSpLocks noChangeAspect="1"/>
            </p:cNvGrpSpPr>
            <p:nvPr/>
          </p:nvGrpSpPr>
          <p:grpSpPr bwMode="auto">
            <a:xfrm>
              <a:off x="138114" y="6362429"/>
              <a:ext cx="4500798" cy="411137"/>
              <a:chOff x="14858" y="6031800"/>
              <a:chExt cx="7310482"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Environmental Protection Institute</a:t>
                </a:r>
                <a:endParaRPr lang="hr-HR" sz="1200" dirty="0">
                  <a:latin typeface="Arial Narrow" pitchFamily="34" charset="0"/>
                  <a:cs typeface="+mn-cs"/>
                </a:endParaRP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grpSp>
        <p:nvGrpSpPr>
          <p:cNvPr id="10" name="Group 3"/>
          <p:cNvGrpSpPr>
            <a:grpSpLocks noChangeAspect="1"/>
          </p:cNvGrpSpPr>
          <p:nvPr/>
        </p:nvGrpSpPr>
        <p:grpSpPr bwMode="auto">
          <a:xfrm>
            <a:off x="442354" y="6362429"/>
            <a:ext cx="4500798" cy="411137"/>
            <a:chOff x="14858" y="6031800"/>
            <a:chExt cx="7310482" cy="703818"/>
          </a:xfrm>
        </p:grpSpPr>
        <p:pic>
          <p:nvPicPr>
            <p:cNvPr id="1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grpSp>
        <p:nvGrpSpPr>
          <p:cNvPr id="14" name="Group 3"/>
          <p:cNvGrpSpPr>
            <a:grpSpLocks noChangeAspect="1"/>
          </p:cNvGrpSpPr>
          <p:nvPr/>
        </p:nvGrpSpPr>
        <p:grpSpPr bwMode="auto">
          <a:xfrm>
            <a:off x="442354" y="6362429"/>
            <a:ext cx="4500798" cy="411137"/>
            <a:chOff x="14858" y="6031800"/>
            <a:chExt cx="7310482" cy="703818"/>
          </a:xfrm>
        </p:grpSpPr>
        <p:pic>
          <p:nvPicPr>
            <p:cNvPr id="1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7" name="Rectangle 16"/>
          <p:cNvSpPr/>
          <p:nvPr/>
        </p:nvSpPr>
        <p:spPr>
          <a:xfrm>
            <a:off x="522543" y="626855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27764361"/>
      </p:ext>
    </p:extLst>
  </p:cSld>
  <p:clrMapOvr>
    <a:masterClrMapping/>
  </p:clrMapOvr>
  <p:transition spd="med">
    <p:fade thruBlk="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493713"/>
            <a:ext cx="91440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a:t>
            </a:r>
            <a:r>
              <a:rPr lang="en-GB" sz="2800" b="1" dirty="0" smtClean="0">
                <a:solidFill>
                  <a:schemeClr val="tx2"/>
                </a:solidFill>
                <a:effectLst>
                  <a:glow>
                    <a:srgbClr val="7F7F7F">
                      <a:alpha val="35000"/>
                    </a:srgbClr>
                  </a:glow>
                </a:effectLst>
              </a:rPr>
              <a:t>      </a:t>
            </a:r>
            <a:r>
              <a:rPr lang="hr-HR" sz="2800" b="1" dirty="0" smtClean="0">
                <a:solidFill>
                  <a:schemeClr val="tx2"/>
                </a:solidFill>
                <a:effectLst>
                  <a:glow>
                    <a:srgbClr val="7F7F7F">
                      <a:alpha val="35000"/>
                    </a:srgbClr>
                  </a:glow>
                </a:effectLst>
              </a:rPr>
              <a:t>8.1</a:t>
            </a:r>
            <a:r>
              <a:rPr lang="hr-HR" sz="2800" b="1" dirty="0">
                <a:solidFill>
                  <a:schemeClr val="tx2"/>
                </a:solidFill>
                <a:effectLst>
                  <a:glow>
                    <a:srgbClr val="7F7F7F">
                      <a:alpha val="35000"/>
                    </a:srgbClr>
                  </a:glow>
                </a:effectLst>
              </a:rPr>
              <a:t>. STATIONS WITH MANUAL METHODS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628776"/>
            <a:ext cx="83629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pPr>
            <a:r>
              <a:rPr lang="en-GB" sz="2400" b="1" dirty="0" smtClean="0">
                <a:solidFill>
                  <a:schemeClr val="tx2"/>
                </a:solidFill>
              </a:rPr>
              <a:t>Sampling of </a:t>
            </a:r>
            <a:r>
              <a:rPr lang="hr-HR" sz="2400" b="1" dirty="0" smtClean="0">
                <a:solidFill>
                  <a:schemeClr val="tx2"/>
                </a:solidFill>
              </a:rPr>
              <a:t>PM</a:t>
            </a:r>
            <a:r>
              <a:rPr lang="hr-HR" sz="2400" b="1" baseline="-25000" dirty="0" smtClean="0">
                <a:solidFill>
                  <a:schemeClr val="tx2"/>
                </a:solidFill>
              </a:rPr>
              <a:t>10</a:t>
            </a:r>
            <a:endParaRPr lang="hr-HR" sz="2400" b="1" baseline="-25000" dirty="0">
              <a:solidFill>
                <a:schemeClr val="tx2"/>
              </a:solidFill>
            </a:endParaRPr>
          </a:p>
        </p:txBody>
      </p:sp>
      <p:grpSp>
        <p:nvGrpSpPr>
          <p:cNvPr id="6" name="Group 5"/>
          <p:cNvGrpSpPr/>
          <p:nvPr/>
        </p:nvGrpSpPr>
        <p:grpSpPr>
          <a:xfrm>
            <a:off x="376239" y="6334443"/>
            <a:ext cx="4566913" cy="439123"/>
            <a:chOff x="71999" y="6334443"/>
            <a:chExt cx="4566913" cy="439123"/>
          </a:xfrm>
        </p:grpSpPr>
        <p:grpSp>
          <p:nvGrpSpPr>
            <p:cNvPr id="14338" name="Group 3"/>
            <p:cNvGrpSpPr>
              <a:grpSpLocks noChangeAspect="1"/>
            </p:cNvGrpSpPr>
            <p:nvPr/>
          </p:nvGrpSpPr>
          <p:grpSpPr bwMode="auto">
            <a:xfrm>
              <a:off x="138114" y="6362429"/>
              <a:ext cx="4500798" cy="411137"/>
              <a:chOff x="14858" y="6031800"/>
              <a:chExt cx="7310482"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Environmental Protection Institute</a:t>
                </a:r>
                <a:endParaRPr lang="hr-HR" sz="1200" dirty="0">
                  <a:latin typeface="Arial Narrow" pitchFamily="34" charset="0"/>
                  <a:cs typeface="+mn-cs"/>
                </a:endParaRP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7852" y="1233487"/>
            <a:ext cx="3215533" cy="5219580"/>
          </a:xfrm>
          <a:prstGeom prst="rect">
            <a:avLst/>
          </a:prstGeom>
        </p:spPr>
      </p:pic>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grpSp>
        <p:nvGrpSpPr>
          <p:cNvPr id="15" name="Group 3"/>
          <p:cNvGrpSpPr>
            <a:grpSpLocks noChangeAspect="1"/>
          </p:cNvGrpSpPr>
          <p:nvPr/>
        </p:nvGrpSpPr>
        <p:grpSpPr bwMode="auto">
          <a:xfrm>
            <a:off x="442354" y="6362429"/>
            <a:ext cx="4500798" cy="411137"/>
            <a:chOff x="14858" y="6031800"/>
            <a:chExt cx="7310482" cy="703818"/>
          </a:xfrm>
        </p:grpSpPr>
        <p:pic>
          <p:nvPicPr>
            <p:cNvPr id="1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8" name="Rectangle 17"/>
          <p:cNvSpPr/>
          <p:nvPr/>
        </p:nvSpPr>
        <p:spPr>
          <a:xfrm>
            <a:off x="522543" y="626855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48379679"/>
      </p:ext>
    </p:extLst>
  </p:cSld>
  <p:clrMapOvr>
    <a:masterClrMapping/>
  </p:clrMapOvr>
  <p:transition spd="med">
    <p:fade thruBlk="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493713"/>
            <a:ext cx="91440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a:t>
            </a:r>
            <a:r>
              <a:rPr lang="en-GB" sz="2800" b="1" dirty="0" smtClean="0">
                <a:solidFill>
                  <a:schemeClr val="tx2"/>
                </a:solidFill>
                <a:effectLst>
                  <a:glow>
                    <a:srgbClr val="7F7F7F">
                      <a:alpha val="35000"/>
                    </a:srgbClr>
                  </a:glow>
                </a:effectLst>
              </a:rPr>
              <a:t>     </a:t>
            </a:r>
            <a:r>
              <a:rPr lang="hr-HR" sz="2800" b="1" dirty="0" smtClean="0">
                <a:solidFill>
                  <a:schemeClr val="tx2"/>
                </a:solidFill>
                <a:effectLst>
                  <a:glow>
                    <a:srgbClr val="7F7F7F">
                      <a:alpha val="35000"/>
                    </a:srgbClr>
                  </a:glow>
                </a:effectLst>
              </a:rPr>
              <a:t>8.1</a:t>
            </a:r>
            <a:r>
              <a:rPr lang="hr-HR" sz="2800" b="1" dirty="0">
                <a:solidFill>
                  <a:schemeClr val="tx2"/>
                </a:solidFill>
                <a:effectLst>
                  <a:glow>
                    <a:srgbClr val="7F7F7F">
                      <a:alpha val="35000"/>
                    </a:srgbClr>
                  </a:glow>
                </a:effectLst>
              </a:rPr>
              <a:t>. STATIONS WITH MANUAL METHODS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628776"/>
            <a:ext cx="83629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panose="020B0604020202020204" pitchFamily="34" charset="0"/>
              <a:buChar char="•"/>
            </a:pPr>
            <a:r>
              <a:rPr lang="en-US" sz="2400" b="1" dirty="0">
                <a:solidFill>
                  <a:schemeClr val="tx2"/>
                </a:solidFill>
              </a:rPr>
              <a:t>Active sampling on the paper filter - particles</a:t>
            </a:r>
            <a:endParaRPr lang="en-US" sz="2000" b="1" dirty="0">
              <a:solidFill>
                <a:srgbClr val="0070C0"/>
              </a:solidFill>
            </a:endParaRPr>
          </a:p>
          <a:p>
            <a:pPr lvl="1">
              <a:spcBef>
                <a:spcPct val="20000"/>
              </a:spcBef>
            </a:pPr>
            <a:r>
              <a:rPr lang="en-GB" sz="2000" dirty="0" smtClean="0">
                <a:solidFill>
                  <a:srgbClr val="0070C0"/>
                </a:solidFill>
              </a:rPr>
              <a:t>The reference method for the measurement of the particles PM10/2.5  </a:t>
            </a:r>
            <a:r>
              <a:rPr lang="en-GB" sz="2000" b="1" dirty="0" smtClean="0">
                <a:solidFill>
                  <a:srgbClr val="0070C0"/>
                </a:solidFill>
              </a:rPr>
              <a:t>HRN EN 12341 – Standard gravimetric measurement method for the determination of the mass concentration of PM10 and PM 2.5 fraction of airborne particles. </a:t>
            </a:r>
            <a:r>
              <a:rPr lang="en-GB" sz="2000" dirty="0" smtClean="0">
                <a:solidFill>
                  <a:srgbClr val="0070C0"/>
                </a:solidFill>
              </a:rPr>
              <a:t>The </a:t>
            </a:r>
            <a:r>
              <a:rPr lang="en-GB" sz="2000" dirty="0">
                <a:solidFill>
                  <a:srgbClr val="0070C0"/>
                </a:solidFill>
              </a:rPr>
              <a:t>filters are weighed before and after </a:t>
            </a:r>
            <a:r>
              <a:rPr lang="en-GB" sz="2000" dirty="0" smtClean="0">
                <a:solidFill>
                  <a:srgbClr val="0070C0"/>
                </a:solidFill>
              </a:rPr>
              <a:t>sampling. </a:t>
            </a:r>
            <a:r>
              <a:rPr lang="en-GB" sz="2000" dirty="0">
                <a:solidFill>
                  <a:srgbClr val="0070C0"/>
                </a:solidFill>
              </a:rPr>
              <a:t>The mass concentration of particles is determined by the difference in mass and the known volume of sampled air.</a:t>
            </a:r>
            <a:endParaRPr lang="hr-HR" sz="2000" baseline="-25000" dirty="0">
              <a:solidFill>
                <a:srgbClr val="0070C0"/>
              </a:solidFill>
            </a:endParaRPr>
          </a:p>
        </p:txBody>
      </p:sp>
      <p:grpSp>
        <p:nvGrpSpPr>
          <p:cNvPr id="6" name="Group 5"/>
          <p:cNvGrpSpPr/>
          <p:nvPr/>
        </p:nvGrpSpPr>
        <p:grpSpPr>
          <a:xfrm>
            <a:off x="376239" y="6334443"/>
            <a:ext cx="4566913" cy="439123"/>
            <a:chOff x="71999" y="6334443"/>
            <a:chExt cx="4566913" cy="439123"/>
          </a:xfrm>
        </p:grpSpPr>
        <p:grpSp>
          <p:nvGrpSpPr>
            <p:cNvPr id="14338" name="Group 3"/>
            <p:cNvGrpSpPr>
              <a:grpSpLocks noChangeAspect="1"/>
            </p:cNvGrpSpPr>
            <p:nvPr/>
          </p:nvGrpSpPr>
          <p:grpSpPr bwMode="auto">
            <a:xfrm>
              <a:off x="138114" y="6362429"/>
              <a:ext cx="4500798" cy="411137"/>
              <a:chOff x="14858" y="6031800"/>
              <a:chExt cx="7310482"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Environmental Protection Institute</a:t>
                </a:r>
                <a:endParaRPr lang="hr-HR" sz="1200" dirty="0">
                  <a:latin typeface="Arial Narrow" pitchFamily="34" charset="0"/>
                  <a:cs typeface="+mn-cs"/>
                </a:endParaRP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921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60162" y="3973794"/>
            <a:ext cx="2159479" cy="2180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9622" y="3973794"/>
            <a:ext cx="3162312" cy="2388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grpSp>
        <p:nvGrpSpPr>
          <p:cNvPr id="15" name="Group 3"/>
          <p:cNvGrpSpPr>
            <a:grpSpLocks noChangeAspect="1"/>
          </p:cNvGrpSpPr>
          <p:nvPr/>
        </p:nvGrpSpPr>
        <p:grpSpPr bwMode="auto">
          <a:xfrm>
            <a:off x="442354" y="6362429"/>
            <a:ext cx="4500798" cy="411137"/>
            <a:chOff x="14858" y="6031800"/>
            <a:chExt cx="7310482" cy="703818"/>
          </a:xfrm>
        </p:grpSpPr>
        <p:pic>
          <p:nvPicPr>
            <p:cNvPr id="1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8" name="Rectangle 17"/>
          <p:cNvSpPr/>
          <p:nvPr/>
        </p:nvSpPr>
        <p:spPr>
          <a:xfrm>
            <a:off x="522543" y="626855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59967762"/>
      </p:ext>
    </p:extLst>
  </p:cSld>
  <p:clrMapOvr>
    <a:masterClrMapping/>
  </p:clrMapOvr>
  <p:transition spd="med">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a:t>
            </a:r>
            <a:r>
              <a:rPr lang="pl-PL" sz="2800" b="1" dirty="0">
                <a:solidFill>
                  <a:schemeClr val="tx2"/>
                </a:solidFill>
                <a:effectLst>
                  <a:glow>
                    <a:srgbClr val="7F7F7F">
                      <a:alpha val="35000"/>
                    </a:srgbClr>
                  </a:glow>
                </a:effectLst>
              </a:rPr>
              <a:t>8.2 </a:t>
            </a:r>
            <a:r>
              <a:rPr lang="en-GB" sz="2800" b="1" dirty="0">
                <a:solidFill>
                  <a:schemeClr val="tx2"/>
                </a:solidFill>
                <a:effectLst>
                  <a:glow>
                    <a:srgbClr val="7F7F7F">
                      <a:alpha val="35000"/>
                    </a:srgbClr>
                  </a:glow>
                </a:effectLst>
              </a:rPr>
              <a:t>Automatic air quality monitoring stations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628776"/>
            <a:ext cx="83629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en-GB" sz="2400" b="1" dirty="0" smtClean="0">
                <a:solidFill>
                  <a:schemeClr val="tx2"/>
                </a:solidFill>
              </a:rPr>
              <a:t>Types of monitoring stations</a:t>
            </a:r>
            <a:endParaRPr lang="hr-HR" sz="2400" b="1" dirty="0">
              <a:solidFill>
                <a:schemeClr val="tx2"/>
              </a:solidFill>
            </a:endParaRPr>
          </a:p>
          <a:p>
            <a:pPr marL="742950" lvl="1" indent="-285750">
              <a:spcBef>
                <a:spcPct val="20000"/>
              </a:spcBef>
              <a:buFont typeface="Arial" charset="0"/>
              <a:buChar char="–"/>
            </a:pPr>
            <a:r>
              <a:rPr lang="en-GB" sz="2000" dirty="0" smtClean="0">
                <a:solidFill>
                  <a:srgbClr val="0070C0"/>
                </a:solidFill>
              </a:rPr>
              <a:t>Container type fixed station</a:t>
            </a:r>
          </a:p>
          <a:p>
            <a:pPr marL="742950" lvl="1" indent="-285750">
              <a:spcBef>
                <a:spcPct val="20000"/>
              </a:spcBef>
              <a:buFont typeface="Arial" charset="0"/>
              <a:buChar char="–"/>
            </a:pPr>
            <a:r>
              <a:rPr lang="en-GB" sz="2000" dirty="0" smtClean="0">
                <a:solidFill>
                  <a:srgbClr val="0070C0"/>
                </a:solidFill>
              </a:rPr>
              <a:t>Compact </a:t>
            </a:r>
            <a:r>
              <a:rPr lang="en-GB" sz="2000" dirty="0">
                <a:solidFill>
                  <a:srgbClr val="0070C0"/>
                </a:solidFill>
              </a:rPr>
              <a:t>fixed </a:t>
            </a:r>
            <a:r>
              <a:rPr lang="en-GB" sz="2000" dirty="0" smtClean="0">
                <a:solidFill>
                  <a:srgbClr val="0070C0"/>
                </a:solidFill>
              </a:rPr>
              <a:t>monitoring station</a:t>
            </a:r>
            <a:endParaRPr lang="en-GB" sz="2000" dirty="0">
              <a:solidFill>
                <a:srgbClr val="0070C0"/>
              </a:solidFill>
            </a:endParaRPr>
          </a:p>
          <a:p>
            <a:pPr marL="742950" lvl="1" indent="-285750">
              <a:spcBef>
                <a:spcPct val="20000"/>
              </a:spcBef>
              <a:buFont typeface="Arial" charset="0"/>
              <a:buChar char="–"/>
            </a:pPr>
            <a:r>
              <a:rPr lang="en-GB" sz="2000" dirty="0">
                <a:solidFill>
                  <a:srgbClr val="0070C0"/>
                </a:solidFill>
              </a:rPr>
              <a:t>Mobile </a:t>
            </a:r>
            <a:r>
              <a:rPr lang="en-GB" sz="2000" dirty="0" smtClean="0">
                <a:solidFill>
                  <a:srgbClr val="0070C0"/>
                </a:solidFill>
              </a:rPr>
              <a:t>monitoring station </a:t>
            </a:r>
            <a:r>
              <a:rPr lang="en-GB" sz="2000" dirty="0">
                <a:solidFill>
                  <a:srgbClr val="0070C0"/>
                </a:solidFill>
              </a:rPr>
              <a:t>on the vehicle</a:t>
            </a:r>
          </a:p>
          <a:p>
            <a:pPr marL="742950" lvl="1" indent="-285750">
              <a:spcBef>
                <a:spcPct val="20000"/>
              </a:spcBef>
              <a:buFont typeface="Arial" charset="0"/>
              <a:buChar char="–"/>
            </a:pPr>
            <a:r>
              <a:rPr lang="en-GB" sz="2000" dirty="0">
                <a:solidFill>
                  <a:srgbClr val="0070C0"/>
                </a:solidFill>
              </a:rPr>
              <a:t>Mobile </a:t>
            </a:r>
            <a:r>
              <a:rPr lang="en-GB" sz="2000" dirty="0" smtClean="0">
                <a:solidFill>
                  <a:srgbClr val="0070C0"/>
                </a:solidFill>
              </a:rPr>
              <a:t>monitoring </a:t>
            </a:r>
            <a:r>
              <a:rPr lang="en-GB" sz="2000" dirty="0">
                <a:solidFill>
                  <a:srgbClr val="0070C0"/>
                </a:solidFill>
              </a:rPr>
              <a:t>station on trailer</a:t>
            </a:r>
            <a:endParaRPr lang="hr-HR" sz="2000" dirty="0" smtClean="0">
              <a:solidFill>
                <a:srgbClr val="0070C0"/>
              </a:solidFill>
            </a:endParaRPr>
          </a:p>
          <a:p>
            <a:pPr lvl="1">
              <a:spcBef>
                <a:spcPct val="20000"/>
              </a:spcBef>
            </a:pPr>
            <a:endParaRPr lang="hr-HR" sz="2000" dirty="0">
              <a:solidFill>
                <a:srgbClr val="0070C0"/>
              </a:solidFill>
            </a:endParaRPr>
          </a:p>
        </p:txBody>
      </p:sp>
      <p:grpSp>
        <p:nvGrpSpPr>
          <p:cNvPr id="6" name="Group 5"/>
          <p:cNvGrpSpPr/>
          <p:nvPr/>
        </p:nvGrpSpPr>
        <p:grpSpPr>
          <a:xfrm>
            <a:off x="376239" y="6334443"/>
            <a:ext cx="4566913" cy="439123"/>
            <a:chOff x="71999" y="6334443"/>
            <a:chExt cx="4566913" cy="439123"/>
          </a:xfrm>
        </p:grpSpPr>
        <p:grpSp>
          <p:nvGrpSpPr>
            <p:cNvPr id="14338" name="Group 3"/>
            <p:cNvGrpSpPr>
              <a:grpSpLocks noChangeAspect="1"/>
            </p:cNvGrpSpPr>
            <p:nvPr/>
          </p:nvGrpSpPr>
          <p:grpSpPr bwMode="auto">
            <a:xfrm>
              <a:off x="138114" y="6362429"/>
              <a:ext cx="4500798" cy="411137"/>
              <a:chOff x="14858" y="6031800"/>
              <a:chExt cx="7310482"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Environmental Protection Institute</a:t>
                </a:r>
                <a:endParaRPr lang="hr-HR" sz="1200" dirty="0">
                  <a:latin typeface="Arial Narrow" pitchFamily="34" charset="0"/>
                  <a:cs typeface="+mn-cs"/>
                </a:endParaRP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2" name="Picture 1"/>
          <p:cNvPicPr>
            <a:picLocks noChangeAspect="1"/>
          </p:cNvPicPr>
          <p:nvPr/>
        </p:nvPicPr>
        <p:blipFill>
          <a:blip r:embed="rId4"/>
          <a:stretch>
            <a:fillRect/>
          </a:stretch>
        </p:blipFill>
        <p:spPr>
          <a:xfrm>
            <a:off x="6559295" y="1295401"/>
            <a:ext cx="1670305" cy="1992050"/>
          </a:xfrm>
          <a:prstGeom prst="rect">
            <a:avLst/>
          </a:prstGeom>
        </p:spPr>
      </p:pic>
      <p:pic>
        <p:nvPicPr>
          <p:cNvPr id="4" name="Picture 3"/>
          <p:cNvPicPr>
            <a:picLocks noChangeAspect="1"/>
          </p:cNvPicPr>
          <p:nvPr/>
        </p:nvPicPr>
        <p:blipFill>
          <a:blip r:embed="rId5"/>
          <a:stretch>
            <a:fillRect/>
          </a:stretch>
        </p:blipFill>
        <p:spPr>
          <a:xfrm>
            <a:off x="6380184" y="3249260"/>
            <a:ext cx="1642986" cy="1675240"/>
          </a:xfrm>
          <a:prstGeom prst="rect">
            <a:avLst/>
          </a:prstGeom>
        </p:spPr>
      </p:pic>
      <p:pic>
        <p:nvPicPr>
          <p:cNvPr id="8" name="Picture 7"/>
          <p:cNvPicPr>
            <a:picLocks noChangeAspect="1"/>
          </p:cNvPicPr>
          <p:nvPr/>
        </p:nvPicPr>
        <p:blipFill>
          <a:blip r:embed="rId6"/>
          <a:stretch>
            <a:fillRect/>
          </a:stretch>
        </p:blipFill>
        <p:spPr>
          <a:xfrm>
            <a:off x="3869962" y="4024211"/>
            <a:ext cx="2421588" cy="1800577"/>
          </a:xfrm>
          <a:prstGeom prst="rect">
            <a:avLst/>
          </a:prstGeom>
        </p:spPr>
      </p:pic>
      <p:pic>
        <p:nvPicPr>
          <p:cNvPr id="10" name="Picture 9"/>
          <p:cNvPicPr>
            <a:picLocks noChangeAspect="1"/>
          </p:cNvPicPr>
          <p:nvPr/>
        </p:nvPicPr>
        <p:blipFill>
          <a:blip r:embed="rId7"/>
          <a:stretch>
            <a:fillRect/>
          </a:stretch>
        </p:blipFill>
        <p:spPr>
          <a:xfrm>
            <a:off x="1230974" y="4024211"/>
            <a:ext cx="1844206" cy="2169712"/>
          </a:xfrm>
          <a:prstGeom prst="rect">
            <a:avLst/>
          </a:prstGeom>
        </p:spPr>
      </p:pic>
      <p:grpSp>
        <p:nvGrpSpPr>
          <p:cNvPr id="14" name="Group 3"/>
          <p:cNvGrpSpPr>
            <a:grpSpLocks noChangeAspect="1"/>
          </p:cNvGrpSpPr>
          <p:nvPr/>
        </p:nvGrpSpPr>
        <p:grpSpPr bwMode="auto">
          <a:xfrm>
            <a:off x="442354" y="6362429"/>
            <a:ext cx="4500798" cy="411137"/>
            <a:chOff x="14858" y="6031800"/>
            <a:chExt cx="7310482" cy="703818"/>
          </a:xfrm>
        </p:grpSpPr>
        <p:pic>
          <p:nvPicPr>
            <p:cNvPr id="1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grpSp>
        <p:nvGrpSpPr>
          <p:cNvPr id="17" name="Group 3"/>
          <p:cNvGrpSpPr>
            <a:grpSpLocks noChangeAspect="1"/>
          </p:cNvGrpSpPr>
          <p:nvPr/>
        </p:nvGrpSpPr>
        <p:grpSpPr bwMode="auto">
          <a:xfrm>
            <a:off x="442354" y="6362429"/>
            <a:ext cx="4500798" cy="411137"/>
            <a:chOff x="14858" y="6031800"/>
            <a:chExt cx="7310482" cy="703818"/>
          </a:xfrm>
        </p:grpSpPr>
        <p:pic>
          <p:nvPicPr>
            <p:cNvPr id="1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20" name="Rectangle 19"/>
          <p:cNvSpPr/>
          <p:nvPr/>
        </p:nvSpPr>
        <p:spPr>
          <a:xfrm>
            <a:off x="522543" y="626855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89722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par>
                                <p:cTn id="10" presetID="10"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a:t>
            </a:r>
            <a:r>
              <a:rPr lang="en-GB" sz="2800" b="1" dirty="0">
                <a:solidFill>
                  <a:schemeClr val="tx2"/>
                </a:solidFill>
                <a:effectLst>
                  <a:glow>
                    <a:srgbClr val="7F7F7F">
                      <a:alpha val="35000"/>
                    </a:srgbClr>
                  </a:glow>
                </a:effectLst>
              </a:rPr>
              <a:t>Infrastructure of the </a:t>
            </a:r>
            <a:r>
              <a:rPr lang="en-GB" sz="2800" b="1" dirty="0" smtClean="0">
                <a:solidFill>
                  <a:schemeClr val="tx2"/>
                </a:solidFill>
                <a:effectLst>
                  <a:glow>
                    <a:srgbClr val="7F7F7F">
                      <a:alpha val="35000"/>
                    </a:srgbClr>
                  </a:glow>
                </a:effectLst>
              </a:rPr>
              <a:t>monitoring </a:t>
            </a:r>
            <a:r>
              <a:rPr lang="en-GB" sz="2800" b="1" dirty="0">
                <a:solidFill>
                  <a:schemeClr val="tx2"/>
                </a:solidFill>
                <a:effectLst>
                  <a:glow>
                    <a:srgbClr val="7F7F7F">
                      <a:alpha val="35000"/>
                    </a:srgbClr>
                  </a:glow>
                </a:effectLst>
              </a:rPr>
              <a:t>station</a:t>
            </a:r>
            <a:endParaRPr lang="hr-HR" sz="2800" b="1" dirty="0" smtClean="0">
              <a:solidFill>
                <a:schemeClr val="tx2"/>
              </a:solidFill>
              <a:effectLst>
                <a:glow>
                  <a:srgbClr val="7F7F7F">
                    <a:alpha val="35000"/>
                  </a:srgbClr>
                </a:glow>
              </a:effectLst>
            </a:endParaRPr>
          </a:p>
        </p:txBody>
      </p:sp>
      <p:grpSp>
        <p:nvGrpSpPr>
          <p:cNvPr id="6" name="Group 5"/>
          <p:cNvGrpSpPr/>
          <p:nvPr/>
        </p:nvGrpSpPr>
        <p:grpSpPr>
          <a:xfrm>
            <a:off x="376239" y="6334443"/>
            <a:ext cx="4566913" cy="439123"/>
            <a:chOff x="71999" y="6334443"/>
            <a:chExt cx="4566913" cy="439123"/>
          </a:xfrm>
        </p:grpSpPr>
        <p:grpSp>
          <p:nvGrpSpPr>
            <p:cNvPr id="14338" name="Group 3"/>
            <p:cNvGrpSpPr>
              <a:grpSpLocks noChangeAspect="1"/>
            </p:cNvGrpSpPr>
            <p:nvPr/>
          </p:nvGrpSpPr>
          <p:grpSpPr bwMode="auto">
            <a:xfrm>
              <a:off x="138114" y="6362429"/>
              <a:ext cx="4500798" cy="411137"/>
              <a:chOff x="14858" y="6031800"/>
              <a:chExt cx="7310482"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Environmental Protection Institute</a:t>
                </a:r>
                <a:endParaRPr lang="hr-HR" sz="1200" dirty="0">
                  <a:latin typeface="Arial Narrow" pitchFamily="34" charset="0"/>
                  <a:cs typeface="+mn-cs"/>
                </a:endParaRP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4657" y="1518379"/>
            <a:ext cx="3806274" cy="4657906"/>
          </a:xfrm>
          <a:prstGeom prst="rect">
            <a:avLst/>
          </a:prstGeom>
        </p:spPr>
      </p:pic>
      <p:sp>
        <p:nvSpPr>
          <p:cNvPr id="9" name="Content Placeholder 8"/>
          <p:cNvSpPr>
            <a:spLocks/>
          </p:cNvSpPr>
          <p:nvPr/>
        </p:nvSpPr>
        <p:spPr bwMode="auto">
          <a:xfrm>
            <a:off x="457200" y="1628776"/>
            <a:ext cx="83629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en-GB" sz="2400" b="1" dirty="0">
                <a:solidFill>
                  <a:schemeClr val="tx2"/>
                </a:solidFill>
              </a:rPr>
              <a:t>Infrastructure of the </a:t>
            </a:r>
            <a:endParaRPr lang="en-GB" sz="2400" b="1" dirty="0" smtClean="0">
              <a:solidFill>
                <a:schemeClr val="tx2"/>
              </a:solidFill>
            </a:endParaRPr>
          </a:p>
          <a:p>
            <a:pPr>
              <a:spcBef>
                <a:spcPct val="20000"/>
              </a:spcBef>
            </a:pPr>
            <a:r>
              <a:rPr lang="en-GB" sz="2400" b="1" dirty="0">
                <a:solidFill>
                  <a:schemeClr val="tx2"/>
                </a:solidFill>
              </a:rPr>
              <a:t> </a:t>
            </a:r>
            <a:r>
              <a:rPr lang="en-GB" sz="2400" b="1" dirty="0" smtClean="0">
                <a:solidFill>
                  <a:schemeClr val="tx2"/>
                </a:solidFill>
              </a:rPr>
              <a:t>    monitoring </a:t>
            </a:r>
            <a:r>
              <a:rPr lang="en-GB" sz="2400" b="1" dirty="0">
                <a:solidFill>
                  <a:schemeClr val="tx2"/>
                </a:solidFill>
              </a:rPr>
              <a:t>station</a:t>
            </a:r>
            <a:endParaRPr lang="hr-HR" sz="2400" b="1" dirty="0">
              <a:solidFill>
                <a:schemeClr val="tx2"/>
              </a:solidFill>
            </a:endParaRPr>
          </a:p>
        </p:txBody>
      </p:sp>
      <p:sp>
        <p:nvSpPr>
          <p:cNvPr id="3" name="Rectangle 2"/>
          <p:cNvSpPr/>
          <p:nvPr/>
        </p:nvSpPr>
        <p:spPr>
          <a:xfrm>
            <a:off x="6249006" y="3764929"/>
            <a:ext cx="2733069" cy="1077218"/>
          </a:xfrm>
          <a:prstGeom prst="rect">
            <a:avLst/>
          </a:prstGeom>
        </p:spPr>
        <p:txBody>
          <a:bodyPr wrap="square">
            <a:spAutoFit/>
          </a:bodyPr>
          <a:lstStyle/>
          <a:p>
            <a:pPr lvl="1">
              <a:spcBef>
                <a:spcPct val="20000"/>
              </a:spcBef>
            </a:pPr>
            <a:r>
              <a:rPr lang="en-GB" sz="1600" dirty="0" smtClean="0">
                <a:solidFill>
                  <a:srgbClr val="0070C0"/>
                </a:solidFill>
              </a:rPr>
              <a:t>The air-conditioned space inside the containers, trailers or vehicles</a:t>
            </a:r>
            <a:endParaRPr lang="hr-HR" sz="1600" dirty="0">
              <a:solidFill>
                <a:srgbClr val="0070C0"/>
              </a:solidFill>
            </a:endParaRPr>
          </a:p>
        </p:txBody>
      </p:sp>
      <p:cxnSp>
        <p:nvCxnSpPr>
          <p:cNvPr id="8" name="Straight Arrow Connector 7"/>
          <p:cNvCxnSpPr/>
          <p:nvPr/>
        </p:nvCxnSpPr>
        <p:spPr>
          <a:xfrm flipH="1" flipV="1">
            <a:off x="5925156" y="4206390"/>
            <a:ext cx="790231" cy="626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5239889" y="4442244"/>
            <a:ext cx="1426782" cy="1736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53547" y="3954655"/>
            <a:ext cx="2789215" cy="584775"/>
          </a:xfrm>
          <a:prstGeom prst="rect">
            <a:avLst/>
          </a:prstGeom>
        </p:spPr>
        <p:txBody>
          <a:bodyPr wrap="square">
            <a:spAutoFit/>
          </a:bodyPr>
          <a:lstStyle/>
          <a:p>
            <a:pPr lvl="1">
              <a:spcBef>
                <a:spcPct val="20000"/>
              </a:spcBef>
            </a:pPr>
            <a:r>
              <a:rPr lang="hr-HR" sz="1600" dirty="0" err="1" smtClean="0">
                <a:solidFill>
                  <a:srgbClr val="0070C0"/>
                </a:solidFill>
              </a:rPr>
              <a:t>Housings</a:t>
            </a:r>
            <a:r>
              <a:rPr lang="hr-HR" sz="1600" dirty="0" smtClean="0">
                <a:solidFill>
                  <a:srgbClr val="0070C0"/>
                </a:solidFill>
              </a:rPr>
              <a:t> for </a:t>
            </a:r>
            <a:r>
              <a:rPr lang="hr-HR" sz="1600" dirty="0" err="1" smtClean="0">
                <a:solidFill>
                  <a:srgbClr val="0070C0"/>
                </a:solidFill>
              </a:rPr>
              <a:t>instruments</a:t>
            </a:r>
            <a:r>
              <a:rPr lang="hr-HR" sz="1600" dirty="0" smtClean="0">
                <a:solidFill>
                  <a:srgbClr val="0070C0"/>
                </a:solidFill>
              </a:rPr>
              <a:t/>
            </a:r>
            <a:br>
              <a:rPr lang="hr-HR" sz="1600" dirty="0" smtClean="0">
                <a:solidFill>
                  <a:srgbClr val="0070C0"/>
                </a:solidFill>
              </a:rPr>
            </a:br>
            <a:r>
              <a:rPr lang="hr-HR" sz="1600" dirty="0" smtClean="0">
                <a:solidFill>
                  <a:srgbClr val="0070C0"/>
                </a:solidFill>
              </a:rPr>
              <a:t>(19” </a:t>
            </a:r>
            <a:r>
              <a:rPr lang="hr-HR" sz="1600" dirty="0" err="1" smtClean="0">
                <a:solidFill>
                  <a:srgbClr val="0070C0"/>
                </a:solidFill>
              </a:rPr>
              <a:t>rack</a:t>
            </a:r>
            <a:r>
              <a:rPr lang="hr-HR" sz="1600" dirty="0" smtClean="0">
                <a:solidFill>
                  <a:srgbClr val="0070C0"/>
                </a:solidFill>
              </a:rPr>
              <a:t>)</a:t>
            </a:r>
            <a:endParaRPr lang="hr-HR" sz="1600" dirty="0">
              <a:solidFill>
                <a:srgbClr val="0070C0"/>
              </a:solidFill>
            </a:endParaRPr>
          </a:p>
        </p:txBody>
      </p:sp>
      <p:cxnSp>
        <p:nvCxnSpPr>
          <p:cNvPr id="23" name="Straight Arrow Connector 22"/>
          <p:cNvCxnSpPr/>
          <p:nvPr/>
        </p:nvCxnSpPr>
        <p:spPr>
          <a:xfrm>
            <a:off x="2348917" y="4956668"/>
            <a:ext cx="931178" cy="2612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0" y="2509653"/>
            <a:ext cx="2835480" cy="830997"/>
          </a:xfrm>
          <a:prstGeom prst="rect">
            <a:avLst/>
          </a:prstGeom>
        </p:spPr>
        <p:txBody>
          <a:bodyPr wrap="square">
            <a:spAutoFit/>
          </a:bodyPr>
          <a:lstStyle/>
          <a:p>
            <a:pPr lvl="1">
              <a:spcBef>
                <a:spcPct val="20000"/>
              </a:spcBef>
            </a:pPr>
            <a:r>
              <a:rPr lang="en-GB" sz="1600" dirty="0" smtClean="0">
                <a:solidFill>
                  <a:srgbClr val="0070C0"/>
                </a:solidFill>
              </a:rPr>
              <a:t>Systems for sampling gases and airborne particles</a:t>
            </a:r>
            <a:endParaRPr lang="hr-HR" sz="1600" dirty="0">
              <a:solidFill>
                <a:srgbClr val="0070C0"/>
              </a:solidFill>
            </a:endParaRPr>
          </a:p>
        </p:txBody>
      </p:sp>
      <p:cxnSp>
        <p:nvCxnSpPr>
          <p:cNvPr id="32" name="Straight Arrow Connector 31"/>
          <p:cNvCxnSpPr/>
          <p:nvPr/>
        </p:nvCxnSpPr>
        <p:spPr>
          <a:xfrm>
            <a:off x="2066227" y="3085848"/>
            <a:ext cx="931178" cy="2612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2450854" y="3085848"/>
            <a:ext cx="1124718" cy="2290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233539" y="5563523"/>
            <a:ext cx="2629949" cy="584775"/>
          </a:xfrm>
          <a:prstGeom prst="rect">
            <a:avLst/>
          </a:prstGeom>
        </p:spPr>
        <p:txBody>
          <a:bodyPr wrap="square">
            <a:spAutoFit/>
          </a:bodyPr>
          <a:lstStyle/>
          <a:p>
            <a:pPr lvl="1">
              <a:spcBef>
                <a:spcPct val="20000"/>
              </a:spcBef>
            </a:pPr>
            <a:r>
              <a:rPr lang="en-GB" sz="1600" dirty="0" smtClean="0">
                <a:solidFill>
                  <a:srgbClr val="0070C0"/>
                </a:solidFill>
              </a:rPr>
              <a:t>Equipment for quality control measurements</a:t>
            </a:r>
            <a:endParaRPr lang="hr-HR" sz="1600" dirty="0">
              <a:solidFill>
                <a:srgbClr val="0070C0"/>
              </a:solidFill>
            </a:endParaRPr>
          </a:p>
        </p:txBody>
      </p:sp>
      <p:cxnSp>
        <p:nvCxnSpPr>
          <p:cNvPr id="36" name="Straight Arrow Connector 35"/>
          <p:cNvCxnSpPr/>
          <p:nvPr/>
        </p:nvCxnSpPr>
        <p:spPr>
          <a:xfrm flipV="1">
            <a:off x="2011198" y="5639205"/>
            <a:ext cx="1107347" cy="6986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5239889" y="1941986"/>
            <a:ext cx="2825228" cy="338554"/>
          </a:xfrm>
          <a:prstGeom prst="rect">
            <a:avLst/>
          </a:prstGeom>
        </p:spPr>
        <p:txBody>
          <a:bodyPr wrap="square">
            <a:spAutoFit/>
          </a:bodyPr>
          <a:lstStyle/>
          <a:p>
            <a:pPr lvl="1">
              <a:spcBef>
                <a:spcPct val="20000"/>
              </a:spcBef>
            </a:pPr>
            <a:r>
              <a:rPr lang="en-GB" sz="1600" dirty="0" smtClean="0">
                <a:solidFill>
                  <a:srgbClr val="0070C0"/>
                </a:solidFill>
              </a:rPr>
              <a:t>Meteorological sensors</a:t>
            </a:r>
            <a:endParaRPr lang="hr-HR" sz="1600" dirty="0">
              <a:solidFill>
                <a:srgbClr val="0070C0"/>
              </a:solidFill>
            </a:endParaRPr>
          </a:p>
        </p:txBody>
      </p:sp>
      <p:cxnSp>
        <p:nvCxnSpPr>
          <p:cNvPr id="39" name="Straight Arrow Connector 38"/>
          <p:cNvCxnSpPr/>
          <p:nvPr/>
        </p:nvCxnSpPr>
        <p:spPr>
          <a:xfrm flipH="1">
            <a:off x="5083728" y="2283627"/>
            <a:ext cx="639302" cy="28198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flipV="1">
            <a:off x="4916040" y="1762283"/>
            <a:ext cx="806990" cy="3631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5770486" y="4850979"/>
            <a:ext cx="3211589" cy="1077218"/>
          </a:xfrm>
          <a:prstGeom prst="rect">
            <a:avLst/>
          </a:prstGeom>
        </p:spPr>
        <p:txBody>
          <a:bodyPr wrap="square">
            <a:spAutoFit/>
          </a:bodyPr>
          <a:lstStyle/>
          <a:p>
            <a:pPr lvl="1">
              <a:spcBef>
                <a:spcPct val="20000"/>
              </a:spcBef>
            </a:pPr>
            <a:r>
              <a:rPr lang="en-GB" sz="1600" dirty="0" smtClean="0">
                <a:solidFill>
                  <a:srgbClr val="0070C0"/>
                </a:solidFill>
              </a:rPr>
              <a:t>IT equipment for collection and processing of data, management of work devices and external communication</a:t>
            </a:r>
            <a:endParaRPr lang="hr-HR" sz="1600" dirty="0">
              <a:solidFill>
                <a:srgbClr val="0070C0"/>
              </a:solidFill>
            </a:endParaRPr>
          </a:p>
        </p:txBody>
      </p:sp>
      <p:cxnSp>
        <p:nvCxnSpPr>
          <p:cNvPr id="51" name="Straight Arrow Connector 50"/>
          <p:cNvCxnSpPr/>
          <p:nvPr/>
        </p:nvCxnSpPr>
        <p:spPr>
          <a:xfrm flipH="1">
            <a:off x="6013201" y="5374809"/>
            <a:ext cx="328876" cy="2024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flipV="1">
            <a:off x="5917619" y="5196909"/>
            <a:ext cx="340568" cy="197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Rectangle 54"/>
          <p:cNvSpPr/>
          <p:nvPr/>
        </p:nvSpPr>
        <p:spPr>
          <a:xfrm>
            <a:off x="-10432" y="3611528"/>
            <a:ext cx="2344488" cy="338554"/>
          </a:xfrm>
          <a:prstGeom prst="rect">
            <a:avLst/>
          </a:prstGeom>
        </p:spPr>
        <p:txBody>
          <a:bodyPr wrap="none">
            <a:spAutoFit/>
          </a:bodyPr>
          <a:lstStyle/>
          <a:p>
            <a:pPr lvl="1">
              <a:spcBef>
                <a:spcPct val="20000"/>
              </a:spcBef>
            </a:pPr>
            <a:r>
              <a:rPr lang="hr-HR" sz="1600" dirty="0" err="1" smtClean="0">
                <a:solidFill>
                  <a:srgbClr val="0070C0"/>
                </a:solidFill>
              </a:rPr>
              <a:t>Electrical</a:t>
            </a:r>
            <a:r>
              <a:rPr lang="hr-HR" sz="1600" dirty="0" smtClean="0">
                <a:solidFill>
                  <a:srgbClr val="0070C0"/>
                </a:solidFill>
              </a:rPr>
              <a:t> </a:t>
            </a:r>
            <a:r>
              <a:rPr lang="hr-HR" sz="1600" dirty="0" err="1" smtClean="0">
                <a:solidFill>
                  <a:srgbClr val="0070C0"/>
                </a:solidFill>
              </a:rPr>
              <a:t>installation</a:t>
            </a:r>
            <a:endParaRPr lang="hr-HR" sz="1600" dirty="0">
              <a:solidFill>
                <a:srgbClr val="0070C0"/>
              </a:solidFill>
            </a:endParaRPr>
          </a:p>
        </p:txBody>
      </p:sp>
      <p:sp>
        <p:nvSpPr>
          <p:cNvPr id="56" name="Rectangle 55"/>
          <p:cNvSpPr/>
          <p:nvPr/>
        </p:nvSpPr>
        <p:spPr>
          <a:xfrm>
            <a:off x="5969189" y="3019286"/>
            <a:ext cx="2537670" cy="830997"/>
          </a:xfrm>
          <a:prstGeom prst="rect">
            <a:avLst/>
          </a:prstGeom>
        </p:spPr>
        <p:txBody>
          <a:bodyPr wrap="square">
            <a:spAutoFit/>
          </a:bodyPr>
          <a:lstStyle/>
          <a:p>
            <a:pPr lvl="1">
              <a:spcBef>
                <a:spcPct val="20000"/>
              </a:spcBef>
            </a:pPr>
            <a:r>
              <a:rPr lang="en-GB" sz="1600" dirty="0">
                <a:solidFill>
                  <a:srgbClr val="0070C0"/>
                </a:solidFill>
              </a:rPr>
              <a:t>Fire protection and anti-theft protection system</a:t>
            </a:r>
            <a:endParaRPr lang="hr-HR" sz="1600" dirty="0">
              <a:solidFill>
                <a:srgbClr val="0070C0"/>
              </a:solidFill>
            </a:endParaRPr>
          </a:p>
        </p:txBody>
      </p:sp>
      <p:cxnSp>
        <p:nvCxnSpPr>
          <p:cNvPr id="60" name="Straight Arrow Connector 59"/>
          <p:cNvCxnSpPr/>
          <p:nvPr/>
        </p:nvCxnSpPr>
        <p:spPr>
          <a:xfrm flipH="1">
            <a:off x="6087903" y="3236733"/>
            <a:ext cx="388398" cy="44815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32158" y="4687815"/>
            <a:ext cx="2789215" cy="830997"/>
          </a:xfrm>
          <a:prstGeom prst="rect">
            <a:avLst/>
          </a:prstGeom>
        </p:spPr>
        <p:txBody>
          <a:bodyPr wrap="square">
            <a:spAutoFit/>
          </a:bodyPr>
          <a:lstStyle/>
          <a:p>
            <a:pPr lvl="1">
              <a:spcBef>
                <a:spcPct val="20000"/>
              </a:spcBef>
            </a:pPr>
            <a:r>
              <a:rPr lang="en-GB" sz="1600" dirty="0" smtClean="0">
                <a:solidFill>
                  <a:srgbClr val="0070C0"/>
                </a:solidFill>
              </a:rPr>
              <a:t>Measuring devices for gases and airborne particles</a:t>
            </a:r>
            <a:endParaRPr lang="hr-HR" sz="1600" dirty="0">
              <a:solidFill>
                <a:srgbClr val="0070C0"/>
              </a:solidFill>
            </a:endParaRPr>
          </a:p>
        </p:txBody>
      </p:sp>
      <p:cxnSp>
        <p:nvCxnSpPr>
          <p:cNvPr id="64" name="Straight Arrow Connector 63"/>
          <p:cNvCxnSpPr/>
          <p:nvPr/>
        </p:nvCxnSpPr>
        <p:spPr>
          <a:xfrm flipV="1">
            <a:off x="2176896" y="4266562"/>
            <a:ext cx="653774" cy="1169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V="1">
            <a:off x="2176896" y="4277594"/>
            <a:ext cx="1842259" cy="2240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5559566" y="2607017"/>
            <a:ext cx="2488695" cy="338554"/>
          </a:xfrm>
          <a:prstGeom prst="rect">
            <a:avLst/>
          </a:prstGeom>
        </p:spPr>
        <p:txBody>
          <a:bodyPr wrap="none">
            <a:spAutoFit/>
          </a:bodyPr>
          <a:lstStyle/>
          <a:p>
            <a:pPr lvl="1">
              <a:spcBef>
                <a:spcPct val="20000"/>
              </a:spcBef>
            </a:pPr>
            <a:r>
              <a:rPr lang="hr-HR" sz="1600" dirty="0" err="1" smtClean="0">
                <a:solidFill>
                  <a:srgbClr val="0070C0"/>
                </a:solidFill>
              </a:rPr>
              <a:t>Furniture</a:t>
            </a:r>
            <a:r>
              <a:rPr lang="hr-HR" sz="1600" dirty="0" smtClean="0">
                <a:solidFill>
                  <a:srgbClr val="0070C0"/>
                </a:solidFill>
              </a:rPr>
              <a:t> </a:t>
            </a:r>
            <a:r>
              <a:rPr lang="hr-HR" sz="1600" dirty="0" err="1" smtClean="0">
                <a:solidFill>
                  <a:srgbClr val="0070C0"/>
                </a:solidFill>
              </a:rPr>
              <a:t>and</a:t>
            </a:r>
            <a:r>
              <a:rPr lang="hr-HR" sz="1600" dirty="0" smtClean="0">
                <a:solidFill>
                  <a:srgbClr val="0070C0"/>
                </a:solidFill>
              </a:rPr>
              <a:t> </a:t>
            </a:r>
            <a:r>
              <a:rPr lang="hr-HR" sz="1600" dirty="0" err="1" smtClean="0">
                <a:solidFill>
                  <a:srgbClr val="0070C0"/>
                </a:solidFill>
              </a:rPr>
              <a:t>other</a:t>
            </a:r>
            <a:r>
              <a:rPr lang="hr-HR" sz="1600" dirty="0" smtClean="0">
                <a:solidFill>
                  <a:srgbClr val="0070C0"/>
                </a:solidFill>
              </a:rPr>
              <a:t> ...</a:t>
            </a:r>
            <a:endParaRPr lang="hr-HR" sz="1600" dirty="0">
              <a:solidFill>
                <a:srgbClr val="0070C0"/>
              </a:solidFill>
            </a:endParaRPr>
          </a:p>
        </p:txBody>
      </p:sp>
      <p:grpSp>
        <p:nvGrpSpPr>
          <p:cNvPr id="37" name="Group 3"/>
          <p:cNvGrpSpPr>
            <a:grpSpLocks noChangeAspect="1"/>
          </p:cNvGrpSpPr>
          <p:nvPr/>
        </p:nvGrpSpPr>
        <p:grpSpPr bwMode="auto">
          <a:xfrm>
            <a:off x="442354" y="6362429"/>
            <a:ext cx="4500798" cy="411137"/>
            <a:chOff x="14858" y="6031800"/>
            <a:chExt cx="7310482" cy="703818"/>
          </a:xfrm>
        </p:grpSpPr>
        <p:pic>
          <p:nvPicPr>
            <p:cNvPr id="3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39"/>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grpSp>
        <p:nvGrpSpPr>
          <p:cNvPr id="43" name="Group 3"/>
          <p:cNvGrpSpPr>
            <a:grpSpLocks noChangeAspect="1"/>
          </p:cNvGrpSpPr>
          <p:nvPr/>
        </p:nvGrpSpPr>
        <p:grpSpPr bwMode="auto">
          <a:xfrm>
            <a:off x="442354" y="6362429"/>
            <a:ext cx="4500798" cy="411137"/>
            <a:chOff x="14858" y="6031800"/>
            <a:chExt cx="7310482" cy="703818"/>
          </a:xfrm>
        </p:grpSpPr>
        <p:pic>
          <p:nvPicPr>
            <p:cNvPr id="4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Rectangle 4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46" name="Rectangle 45"/>
          <p:cNvSpPr/>
          <p:nvPr/>
        </p:nvSpPr>
        <p:spPr>
          <a:xfrm>
            <a:off x="522543" y="626855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628877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500"/>
                            </p:stCondLst>
                            <p:childTnLst>
                              <p:par>
                                <p:cTn id="16" presetID="42"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42" presetClass="entr" presetSubtype="0"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anim calcmode="lin" valueType="num">
                                      <p:cBhvr>
                                        <p:cTn id="25" dur="1000" fill="hold"/>
                                        <p:tgtEl>
                                          <p:spTgt spid="16"/>
                                        </p:tgtEl>
                                        <p:attrNameLst>
                                          <p:attrName>ppt_x</p:attrName>
                                        </p:attrNameLst>
                                      </p:cBhvr>
                                      <p:tavLst>
                                        <p:tav tm="0">
                                          <p:val>
                                            <p:strVal val="#ppt_x"/>
                                          </p:val>
                                        </p:tav>
                                        <p:tav tm="100000">
                                          <p:val>
                                            <p:strVal val="#ppt_x"/>
                                          </p:val>
                                        </p:tav>
                                      </p:tavLst>
                                    </p:anim>
                                    <p:anim calcmode="lin" valueType="num">
                                      <p:cBhvr>
                                        <p:cTn id="2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fill="hold"/>
                                        <p:tgtEl>
                                          <p:spTgt spid="15"/>
                                        </p:tgtEl>
                                        <p:attrNameLst>
                                          <p:attrName>ppt_w</p:attrName>
                                        </p:attrNameLst>
                                      </p:cBhvr>
                                      <p:tavLst>
                                        <p:tav tm="0">
                                          <p:val>
                                            <p:fltVal val="0"/>
                                          </p:val>
                                        </p:tav>
                                        <p:tav tm="100000">
                                          <p:val>
                                            <p:strVal val="#ppt_w"/>
                                          </p:val>
                                        </p:tav>
                                      </p:tavLst>
                                    </p:anim>
                                    <p:anim calcmode="lin" valueType="num">
                                      <p:cBhvr>
                                        <p:cTn id="32" dur="500" fill="hold"/>
                                        <p:tgtEl>
                                          <p:spTgt spid="15"/>
                                        </p:tgtEl>
                                        <p:attrNameLst>
                                          <p:attrName>ppt_h</p:attrName>
                                        </p:attrNameLst>
                                      </p:cBhvr>
                                      <p:tavLst>
                                        <p:tav tm="0">
                                          <p:val>
                                            <p:fltVal val="0"/>
                                          </p:val>
                                        </p:tav>
                                        <p:tav tm="100000">
                                          <p:val>
                                            <p:strVal val="#ppt_h"/>
                                          </p:val>
                                        </p:tav>
                                      </p:tavLst>
                                    </p:anim>
                                    <p:animEffect transition="in" filter="fade">
                                      <p:cBhvr>
                                        <p:cTn id="33" dur="500"/>
                                        <p:tgtEl>
                                          <p:spTgt spid="15"/>
                                        </p:tgtEl>
                                      </p:cBhvr>
                                    </p:animEffect>
                                  </p:childTnLst>
                                </p:cTn>
                              </p:par>
                            </p:childTnLst>
                          </p:cTn>
                        </p:par>
                        <p:par>
                          <p:cTn id="34" fill="hold">
                            <p:stCondLst>
                              <p:cond delay="500"/>
                            </p:stCondLst>
                            <p:childTnLst>
                              <p:par>
                                <p:cTn id="35" presetID="42" presetClass="entr" presetSubtype="0" fill="hold" nodeType="after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1000"/>
                                        <p:tgtEl>
                                          <p:spTgt spid="64"/>
                                        </p:tgtEl>
                                      </p:cBhvr>
                                    </p:animEffect>
                                    <p:anim calcmode="lin" valueType="num">
                                      <p:cBhvr>
                                        <p:cTn id="38" dur="1000" fill="hold"/>
                                        <p:tgtEl>
                                          <p:spTgt spid="64"/>
                                        </p:tgtEl>
                                        <p:attrNameLst>
                                          <p:attrName>ppt_x</p:attrName>
                                        </p:attrNameLst>
                                      </p:cBhvr>
                                      <p:tavLst>
                                        <p:tav tm="0">
                                          <p:val>
                                            <p:strVal val="#ppt_x"/>
                                          </p:val>
                                        </p:tav>
                                        <p:tav tm="100000">
                                          <p:val>
                                            <p:strVal val="#ppt_x"/>
                                          </p:val>
                                        </p:tav>
                                      </p:tavLst>
                                    </p:anim>
                                    <p:anim calcmode="lin" valueType="num">
                                      <p:cBhvr>
                                        <p:cTn id="39" dur="1000" fill="hold"/>
                                        <p:tgtEl>
                                          <p:spTgt spid="64"/>
                                        </p:tgtEl>
                                        <p:attrNameLst>
                                          <p:attrName>ppt_y</p:attrName>
                                        </p:attrNameLst>
                                      </p:cBhvr>
                                      <p:tavLst>
                                        <p:tav tm="0">
                                          <p:val>
                                            <p:strVal val="#ppt_y+.1"/>
                                          </p:val>
                                        </p:tav>
                                        <p:tav tm="100000">
                                          <p:val>
                                            <p:strVal val="#ppt_y"/>
                                          </p:val>
                                        </p:tav>
                                      </p:tavLst>
                                    </p:anim>
                                  </p:childTnLst>
                                </p:cTn>
                              </p:par>
                            </p:childTnLst>
                          </p:cTn>
                        </p:par>
                        <p:par>
                          <p:cTn id="40" fill="hold">
                            <p:stCondLst>
                              <p:cond delay="1500"/>
                            </p:stCondLst>
                            <p:childTnLst>
                              <p:par>
                                <p:cTn id="41" presetID="42" presetClass="entr" presetSubtype="0" fill="hold" nodeType="afterEffect">
                                  <p:stCondLst>
                                    <p:cond delay="0"/>
                                  </p:stCondLst>
                                  <p:childTnLst>
                                    <p:set>
                                      <p:cBhvr>
                                        <p:cTn id="42" dur="1" fill="hold">
                                          <p:stCondLst>
                                            <p:cond delay="0"/>
                                          </p:stCondLst>
                                        </p:cTn>
                                        <p:tgtEl>
                                          <p:spTgt spid="67"/>
                                        </p:tgtEl>
                                        <p:attrNameLst>
                                          <p:attrName>style.visibility</p:attrName>
                                        </p:attrNameLst>
                                      </p:cBhvr>
                                      <p:to>
                                        <p:strVal val="visible"/>
                                      </p:to>
                                    </p:set>
                                    <p:animEffect transition="in" filter="fade">
                                      <p:cBhvr>
                                        <p:cTn id="43" dur="1000"/>
                                        <p:tgtEl>
                                          <p:spTgt spid="67"/>
                                        </p:tgtEl>
                                      </p:cBhvr>
                                    </p:animEffect>
                                    <p:anim calcmode="lin" valueType="num">
                                      <p:cBhvr>
                                        <p:cTn id="44" dur="1000" fill="hold"/>
                                        <p:tgtEl>
                                          <p:spTgt spid="67"/>
                                        </p:tgtEl>
                                        <p:attrNameLst>
                                          <p:attrName>ppt_x</p:attrName>
                                        </p:attrNameLst>
                                      </p:cBhvr>
                                      <p:tavLst>
                                        <p:tav tm="0">
                                          <p:val>
                                            <p:strVal val="#ppt_x"/>
                                          </p:val>
                                        </p:tav>
                                        <p:tav tm="100000">
                                          <p:val>
                                            <p:strVal val="#ppt_x"/>
                                          </p:val>
                                        </p:tav>
                                      </p:tavLst>
                                    </p:anim>
                                    <p:anim calcmode="lin" valueType="num">
                                      <p:cBhvr>
                                        <p:cTn id="45"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28"/>
                                        </p:tgtEl>
                                        <p:attrNameLst>
                                          <p:attrName>style.visibility</p:attrName>
                                        </p:attrNameLst>
                                      </p:cBhvr>
                                      <p:to>
                                        <p:strVal val="visible"/>
                                      </p:to>
                                    </p:set>
                                    <p:anim calcmode="lin" valueType="num">
                                      <p:cBhvr>
                                        <p:cTn id="50" dur="500" fill="hold"/>
                                        <p:tgtEl>
                                          <p:spTgt spid="28"/>
                                        </p:tgtEl>
                                        <p:attrNameLst>
                                          <p:attrName>ppt_w</p:attrName>
                                        </p:attrNameLst>
                                      </p:cBhvr>
                                      <p:tavLst>
                                        <p:tav tm="0">
                                          <p:val>
                                            <p:fltVal val="0"/>
                                          </p:val>
                                        </p:tav>
                                        <p:tav tm="100000">
                                          <p:val>
                                            <p:strVal val="#ppt_w"/>
                                          </p:val>
                                        </p:tav>
                                      </p:tavLst>
                                    </p:anim>
                                    <p:anim calcmode="lin" valueType="num">
                                      <p:cBhvr>
                                        <p:cTn id="51" dur="500" fill="hold"/>
                                        <p:tgtEl>
                                          <p:spTgt spid="28"/>
                                        </p:tgtEl>
                                        <p:attrNameLst>
                                          <p:attrName>ppt_h</p:attrName>
                                        </p:attrNameLst>
                                      </p:cBhvr>
                                      <p:tavLst>
                                        <p:tav tm="0">
                                          <p:val>
                                            <p:fltVal val="0"/>
                                          </p:val>
                                        </p:tav>
                                        <p:tav tm="100000">
                                          <p:val>
                                            <p:strVal val="#ppt_h"/>
                                          </p:val>
                                        </p:tav>
                                      </p:tavLst>
                                    </p:anim>
                                    <p:animEffect transition="in" filter="fade">
                                      <p:cBhvr>
                                        <p:cTn id="52" dur="500"/>
                                        <p:tgtEl>
                                          <p:spTgt spid="28"/>
                                        </p:tgtEl>
                                      </p:cBhvr>
                                    </p:animEffect>
                                  </p:childTnLst>
                                </p:cTn>
                              </p:par>
                            </p:childTnLst>
                          </p:cTn>
                        </p:par>
                        <p:par>
                          <p:cTn id="53" fill="hold">
                            <p:stCondLst>
                              <p:cond delay="500"/>
                            </p:stCondLst>
                            <p:childTnLst>
                              <p:par>
                                <p:cTn id="54" presetID="42" presetClass="entr" presetSubtype="0" fill="hold" nodeType="after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1000"/>
                                        <p:tgtEl>
                                          <p:spTgt spid="33"/>
                                        </p:tgtEl>
                                      </p:cBhvr>
                                    </p:animEffect>
                                    <p:anim calcmode="lin" valueType="num">
                                      <p:cBhvr>
                                        <p:cTn id="57" dur="1000" fill="hold"/>
                                        <p:tgtEl>
                                          <p:spTgt spid="33"/>
                                        </p:tgtEl>
                                        <p:attrNameLst>
                                          <p:attrName>ppt_x</p:attrName>
                                        </p:attrNameLst>
                                      </p:cBhvr>
                                      <p:tavLst>
                                        <p:tav tm="0">
                                          <p:val>
                                            <p:strVal val="#ppt_x"/>
                                          </p:val>
                                        </p:tav>
                                        <p:tav tm="100000">
                                          <p:val>
                                            <p:strVal val="#ppt_x"/>
                                          </p:val>
                                        </p:tav>
                                      </p:tavLst>
                                    </p:anim>
                                    <p:anim calcmode="lin" valueType="num">
                                      <p:cBhvr>
                                        <p:cTn id="58" dur="1000" fill="hold"/>
                                        <p:tgtEl>
                                          <p:spTgt spid="33"/>
                                        </p:tgtEl>
                                        <p:attrNameLst>
                                          <p:attrName>ppt_y</p:attrName>
                                        </p:attrNameLst>
                                      </p:cBhvr>
                                      <p:tavLst>
                                        <p:tav tm="0">
                                          <p:val>
                                            <p:strVal val="#ppt_y+.1"/>
                                          </p:val>
                                        </p:tav>
                                        <p:tav tm="100000">
                                          <p:val>
                                            <p:strVal val="#ppt_y"/>
                                          </p:val>
                                        </p:tav>
                                      </p:tavLst>
                                    </p:anim>
                                  </p:childTnLst>
                                </p:cTn>
                              </p:par>
                            </p:childTnLst>
                          </p:cTn>
                        </p:par>
                        <p:par>
                          <p:cTn id="59" fill="hold">
                            <p:stCondLst>
                              <p:cond delay="1500"/>
                            </p:stCondLst>
                            <p:childTnLst>
                              <p:par>
                                <p:cTn id="60" presetID="42" presetClass="entr" presetSubtype="0" fill="hold" nodeType="after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1000"/>
                                        <p:tgtEl>
                                          <p:spTgt spid="32"/>
                                        </p:tgtEl>
                                      </p:cBhvr>
                                    </p:animEffect>
                                    <p:anim calcmode="lin" valueType="num">
                                      <p:cBhvr>
                                        <p:cTn id="63" dur="1000" fill="hold"/>
                                        <p:tgtEl>
                                          <p:spTgt spid="32"/>
                                        </p:tgtEl>
                                        <p:attrNameLst>
                                          <p:attrName>ppt_x</p:attrName>
                                        </p:attrNameLst>
                                      </p:cBhvr>
                                      <p:tavLst>
                                        <p:tav tm="0">
                                          <p:val>
                                            <p:strVal val="#ppt_x"/>
                                          </p:val>
                                        </p:tav>
                                        <p:tav tm="100000">
                                          <p:val>
                                            <p:strVal val="#ppt_x"/>
                                          </p:val>
                                        </p:tav>
                                      </p:tavLst>
                                    </p:anim>
                                    <p:anim calcmode="lin" valueType="num">
                                      <p:cBhvr>
                                        <p:cTn id="64"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grpId="0" nodeType="clickEffect">
                                  <p:stCondLst>
                                    <p:cond delay="0"/>
                                  </p:stCondLst>
                                  <p:childTnLst>
                                    <p:set>
                                      <p:cBhvr>
                                        <p:cTn id="68" dur="1" fill="hold">
                                          <p:stCondLst>
                                            <p:cond delay="0"/>
                                          </p:stCondLst>
                                        </p:cTn>
                                        <p:tgtEl>
                                          <p:spTgt spid="55"/>
                                        </p:tgtEl>
                                        <p:attrNameLst>
                                          <p:attrName>style.visibility</p:attrName>
                                        </p:attrNameLst>
                                      </p:cBhvr>
                                      <p:to>
                                        <p:strVal val="visible"/>
                                      </p:to>
                                    </p:set>
                                    <p:anim calcmode="lin" valueType="num">
                                      <p:cBhvr>
                                        <p:cTn id="69" dur="500" fill="hold"/>
                                        <p:tgtEl>
                                          <p:spTgt spid="55"/>
                                        </p:tgtEl>
                                        <p:attrNameLst>
                                          <p:attrName>ppt_w</p:attrName>
                                        </p:attrNameLst>
                                      </p:cBhvr>
                                      <p:tavLst>
                                        <p:tav tm="0">
                                          <p:val>
                                            <p:fltVal val="0"/>
                                          </p:val>
                                        </p:tav>
                                        <p:tav tm="100000">
                                          <p:val>
                                            <p:strVal val="#ppt_w"/>
                                          </p:val>
                                        </p:tav>
                                      </p:tavLst>
                                    </p:anim>
                                    <p:anim calcmode="lin" valueType="num">
                                      <p:cBhvr>
                                        <p:cTn id="70" dur="500" fill="hold"/>
                                        <p:tgtEl>
                                          <p:spTgt spid="55"/>
                                        </p:tgtEl>
                                        <p:attrNameLst>
                                          <p:attrName>ppt_h</p:attrName>
                                        </p:attrNameLst>
                                      </p:cBhvr>
                                      <p:tavLst>
                                        <p:tav tm="0">
                                          <p:val>
                                            <p:fltVal val="0"/>
                                          </p:val>
                                        </p:tav>
                                        <p:tav tm="100000">
                                          <p:val>
                                            <p:strVal val="#ppt_h"/>
                                          </p:val>
                                        </p:tav>
                                      </p:tavLst>
                                    </p:anim>
                                    <p:animEffect transition="in" filter="fade">
                                      <p:cBhvr>
                                        <p:cTn id="71" dur="500"/>
                                        <p:tgtEl>
                                          <p:spTgt spid="55"/>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grpId="0" nodeType="clickEffect">
                                  <p:stCondLst>
                                    <p:cond delay="0"/>
                                  </p:stCondLst>
                                  <p:childTnLst>
                                    <p:set>
                                      <p:cBhvr>
                                        <p:cTn id="75" dur="1" fill="hold">
                                          <p:stCondLst>
                                            <p:cond delay="0"/>
                                          </p:stCondLst>
                                        </p:cTn>
                                        <p:tgtEl>
                                          <p:spTgt spid="63"/>
                                        </p:tgtEl>
                                        <p:attrNameLst>
                                          <p:attrName>style.visibility</p:attrName>
                                        </p:attrNameLst>
                                      </p:cBhvr>
                                      <p:to>
                                        <p:strVal val="visible"/>
                                      </p:to>
                                    </p:set>
                                    <p:anim calcmode="lin" valueType="num">
                                      <p:cBhvr>
                                        <p:cTn id="76" dur="500" fill="hold"/>
                                        <p:tgtEl>
                                          <p:spTgt spid="63"/>
                                        </p:tgtEl>
                                        <p:attrNameLst>
                                          <p:attrName>ppt_w</p:attrName>
                                        </p:attrNameLst>
                                      </p:cBhvr>
                                      <p:tavLst>
                                        <p:tav tm="0">
                                          <p:val>
                                            <p:fltVal val="0"/>
                                          </p:val>
                                        </p:tav>
                                        <p:tav tm="100000">
                                          <p:val>
                                            <p:strVal val="#ppt_w"/>
                                          </p:val>
                                        </p:tav>
                                      </p:tavLst>
                                    </p:anim>
                                    <p:anim calcmode="lin" valueType="num">
                                      <p:cBhvr>
                                        <p:cTn id="77" dur="500" fill="hold"/>
                                        <p:tgtEl>
                                          <p:spTgt spid="63"/>
                                        </p:tgtEl>
                                        <p:attrNameLst>
                                          <p:attrName>ppt_h</p:attrName>
                                        </p:attrNameLst>
                                      </p:cBhvr>
                                      <p:tavLst>
                                        <p:tav tm="0">
                                          <p:val>
                                            <p:fltVal val="0"/>
                                          </p:val>
                                        </p:tav>
                                        <p:tav tm="100000">
                                          <p:val>
                                            <p:strVal val="#ppt_h"/>
                                          </p:val>
                                        </p:tav>
                                      </p:tavLst>
                                    </p:anim>
                                    <p:animEffect transition="in" filter="fade">
                                      <p:cBhvr>
                                        <p:cTn id="78" dur="500"/>
                                        <p:tgtEl>
                                          <p:spTgt spid="63"/>
                                        </p:tgtEl>
                                      </p:cBhvr>
                                    </p:animEffect>
                                  </p:childTnLst>
                                </p:cTn>
                              </p:par>
                            </p:childTnLst>
                          </p:cTn>
                        </p:par>
                        <p:par>
                          <p:cTn id="79" fill="hold">
                            <p:stCondLst>
                              <p:cond delay="500"/>
                            </p:stCondLst>
                            <p:childTnLst>
                              <p:par>
                                <p:cTn id="80" presetID="42" presetClass="entr" presetSubtype="0" fill="hold" nodeType="after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fade">
                                      <p:cBhvr>
                                        <p:cTn id="82" dur="1000"/>
                                        <p:tgtEl>
                                          <p:spTgt spid="23"/>
                                        </p:tgtEl>
                                      </p:cBhvr>
                                    </p:animEffect>
                                    <p:anim calcmode="lin" valueType="num">
                                      <p:cBhvr>
                                        <p:cTn id="83" dur="1000" fill="hold"/>
                                        <p:tgtEl>
                                          <p:spTgt spid="23"/>
                                        </p:tgtEl>
                                        <p:attrNameLst>
                                          <p:attrName>ppt_x</p:attrName>
                                        </p:attrNameLst>
                                      </p:cBhvr>
                                      <p:tavLst>
                                        <p:tav tm="0">
                                          <p:val>
                                            <p:strVal val="#ppt_x"/>
                                          </p:val>
                                        </p:tav>
                                        <p:tav tm="100000">
                                          <p:val>
                                            <p:strVal val="#ppt_x"/>
                                          </p:val>
                                        </p:tav>
                                      </p:tavLst>
                                    </p:anim>
                                    <p:anim calcmode="lin" valueType="num">
                                      <p:cBhvr>
                                        <p:cTn id="8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53" presetClass="entr" presetSubtype="16" fill="hold" grpId="0" nodeType="clickEffect">
                                  <p:stCondLst>
                                    <p:cond delay="0"/>
                                  </p:stCondLst>
                                  <p:childTnLst>
                                    <p:set>
                                      <p:cBhvr>
                                        <p:cTn id="88" dur="1" fill="hold">
                                          <p:stCondLst>
                                            <p:cond delay="0"/>
                                          </p:stCondLst>
                                        </p:cTn>
                                        <p:tgtEl>
                                          <p:spTgt spid="30"/>
                                        </p:tgtEl>
                                        <p:attrNameLst>
                                          <p:attrName>style.visibility</p:attrName>
                                        </p:attrNameLst>
                                      </p:cBhvr>
                                      <p:to>
                                        <p:strVal val="visible"/>
                                      </p:to>
                                    </p:set>
                                    <p:anim calcmode="lin" valueType="num">
                                      <p:cBhvr>
                                        <p:cTn id="89" dur="500" fill="hold"/>
                                        <p:tgtEl>
                                          <p:spTgt spid="30"/>
                                        </p:tgtEl>
                                        <p:attrNameLst>
                                          <p:attrName>ppt_w</p:attrName>
                                        </p:attrNameLst>
                                      </p:cBhvr>
                                      <p:tavLst>
                                        <p:tav tm="0">
                                          <p:val>
                                            <p:fltVal val="0"/>
                                          </p:val>
                                        </p:tav>
                                        <p:tav tm="100000">
                                          <p:val>
                                            <p:strVal val="#ppt_w"/>
                                          </p:val>
                                        </p:tav>
                                      </p:tavLst>
                                    </p:anim>
                                    <p:anim calcmode="lin" valueType="num">
                                      <p:cBhvr>
                                        <p:cTn id="90" dur="500" fill="hold"/>
                                        <p:tgtEl>
                                          <p:spTgt spid="30"/>
                                        </p:tgtEl>
                                        <p:attrNameLst>
                                          <p:attrName>ppt_h</p:attrName>
                                        </p:attrNameLst>
                                      </p:cBhvr>
                                      <p:tavLst>
                                        <p:tav tm="0">
                                          <p:val>
                                            <p:fltVal val="0"/>
                                          </p:val>
                                        </p:tav>
                                        <p:tav tm="100000">
                                          <p:val>
                                            <p:strVal val="#ppt_h"/>
                                          </p:val>
                                        </p:tav>
                                      </p:tavLst>
                                    </p:anim>
                                    <p:animEffect transition="in" filter="fade">
                                      <p:cBhvr>
                                        <p:cTn id="91" dur="500"/>
                                        <p:tgtEl>
                                          <p:spTgt spid="30"/>
                                        </p:tgtEl>
                                      </p:cBhvr>
                                    </p:animEffect>
                                  </p:childTnLst>
                                </p:cTn>
                              </p:par>
                            </p:childTnLst>
                          </p:cTn>
                        </p:par>
                        <p:par>
                          <p:cTn id="92" fill="hold">
                            <p:stCondLst>
                              <p:cond delay="500"/>
                            </p:stCondLst>
                            <p:childTnLst>
                              <p:par>
                                <p:cTn id="93" presetID="42" presetClass="entr" presetSubtype="0" fill="hold" nodeType="afterEffect">
                                  <p:stCondLst>
                                    <p:cond delay="0"/>
                                  </p:stCondLst>
                                  <p:childTnLst>
                                    <p:set>
                                      <p:cBhvr>
                                        <p:cTn id="94" dur="1" fill="hold">
                                          <p:stCondLst>
                                            <p:cond delay="0"/>
                                          </p:stCondLst>
                                        </p:cTn>
                                        <p:tgtEl>
                                          <p:spTgt spid="36"/>
                                        </p:tgtEl>
                                        <p:attrNameLst>
                                          <p:attrName>style.visibility</p:attrName>
                                        </p:attrNameLst>
                                      </p:cBhvr>
                                      <p:to>
                                        <p:strVal val="visible"/>
                                      </p:to>
                                    </p:set>
                                    <p:animEffect transition="in" filter="fade">
                                      <p:cBhvr>
                                        <p:cTn id="95" dur="1000"/>
                                        <p:tgtEl>
                                          <p:spTgt spid="36"/>
                                        </p:tgtEl>
                                      </p:cBhvr>
                                    </p:animEffect>
                                    <p:anim calcmode="lin" valueType="num">
                                      <p:cBhvr>
                                        <p:cTn id="96" dur="1000" fill="hold"/>
                                        <p:tgtEl>
                                          <p:spTgt spid="36"/>
                                        </p:tgtEl>
                                        <p:attrNameLst>
                                          <p:attrName>ppt_x</p:attrName>
                                        </p:attrNameLst>
                                      </p:cBhvr>
                                      <p:tavLst>
                                        <p:tav tm="0">
                                          <p:val>
                                            <p:strVal val="#ppt_x"/>
                                          </p:val>
                                        </p:tav>
                                        <p:tav tm="100000">
                                          <p:val>
                                            <p:strVal val="#ppt_x"/>
                                          </p:val>
                                        </p:tav>
                                      </p:tavLst>
                                    </p:anim>
                                    <p:anim calcmode="lin" valueType="num">
                                      <p:cBhvr>
                                        <p:cTn id="97"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53" presetClass="entr" presetSubtype="16" fill="hold" grpId="0" nodeType="clickEffect">
                                  <p:stCondLst>
                                    <p:cond delay="0"/>
                                  </p:stCondLst>
                                  <p:childTnLst>
                                    <p:set>
                                      <p:cBhvr>
                                        <p:cTn id="101" dur="1" fill="hold">
                                          <p:stCondLst>
                                            <p:cond delay="0"/>
                                          </p:stCondLst>
                                        </p:cTn>
                                        <p:tgtEl>
                                          <p:spTgt spid="34"/>
                                        </p:tgtEl>
                                        <p:attrNameLst>
                                          <p:attrName>style.visibility</p:attrName>
                                        </p:attrNameLst>
                                      </p:cBhvr>
                                      <p:to>
                                        <p:strVal val="visible"/>
                                      </p:to>
                                    </p:set>
                                    <p:anim calcmode="lin" valueType="num">
                                      <p:cBhvr>
                                        <p:cTn id="102" dur="500" fill="hold"/>
                                        <p:tgtEl>
                                          <p:spTgt spid="34"/>
                                        </p:tgtEl>
                                        <p:attrNameLst>
                                          <p:attrName>ppt_w</p:attrName>
                                        </p:attrNameLst>
                                      </p:cBhvr>
                                      <p:tavLst>
                                        <p:tav tm="0">
                                          <p:val>
                                            <p:fltVal val="0"/>
                                          </p:val>
                                        </p:tav>
                                        <p:tav tm="100000">
                                          <p:val>
                                            <p:strVal val="#ppt_w"/>
                                          </p:val>
                                        </p:tav>
                                      </p:tavLst>
                                    </p:anim>
                                    <p:anim calcmode="lin" valueType="num">
                                      <p:cBhvr>
                                        <p:cTn id="103" dur="500" fill="hold"/>
                                        <p:tgtEl>
                                          <p:spTgt spid="34"/>
                                        </p:tgtEl>
                                        <p:attrNameLst>
                                          <p:attrName>ppt_h</p:attrName>
                                        </p:attrNameLst>
                                      </p:cBhvr>
                                      <p:tavLst>
                                        <p:tav tm="0">
                                          <p:val>
                                            <p:fltVal val="0"/>
                                          </p:val>
                                        </p:tav>
                                        <p:tav tm="100000">
                                          <p:val>
                                            <p:strVal val="#ppt_h"/>
                                          </p:val>
                                        </p:tav>
                                      </p:tavLst>
                                    </p:anim>
                                    <p:animEffect transition="in" filter="fade">
                                      <p:cBhvr>
                                        <p:cTn id="104" dur="500"/>
                                        <p:tgtEl>
                                          <p:spTgt spid="34"/>
                                        </p:tgtEl>
                                      </p:cBhvr>
                                    </p:animEffect>
                                  </p:childTnLst>
                                </p:cTn>
                              </p:par>
                            </p:childTnLst>
                          </p:cTn>
                        </p:par>
                        <p:par>
                          <p:cTn id="105" fill="hold">
                            <p:stCondLst>
                              <p:cond delay="500"/>
                            </p:stCondLst>
                            <p:childTnLst>
                              <p:par>
                                <p:cTn id="106" presetID="42" presetClass="entr" presetSubtype="0" fill="hold" nodeType="afterEffect">
                                  <p:stCondLst>
                                    <p:cond delay="0"/>
                                  </p:stCondLst>
                                  <p:childTnLst>
                                    <p:set>
                                      <p:cBhvr>
                                        <p:cTn id="107" dur="1" fill="hold">
                                          <p:stCondLst>
                                            <p:cond delay="0"/>
                                          </p:stCondLst>
                                        </p:cTn>
                                        <p:tgtEl>
                                          <p:spTgt spid="39"/>
                                        </p:tgtEl>
                                        <p:attrNameLst>
                                          <p:attrName>style.visibility</p:attrName>
                                        </p:attrNameLst>
                                      </p:cBhvr>
                                      <p:to>
                                        <p:strVal val="visible"/>
                                      </p:to>
                                    </p:set>
                                    <p:animEffect transition="in" filter="fade">
                                      <p:cBhvr>
                                        <p:cTn id="108" dur="1000"/>
                                        <p:tgtEl>
                                          <p:spTgt spid="39"/>
                                        </p:tgtEl>
                                      </p:cBhvr>
                                    </p:animEffect>
                                    <p:anim calcmode="lin" valueType="num">
                                      <p:cBhvr>
                                        <p:cTn id="109" dur="1000" fill="hold"/>
                                        <p:tgtEl>
                                          <p:spTgt spid="39"/>
                                        </p:tgtEl>
                                        <p:attrNameLst>
                                          <p:attrName>ppt_x</p:attrName>
                                        </p:attrNameLst>
                                      </p:cBhvr>
                                      <p:tavLst>
                                        <p:tav tm="0">
                                          <p:val>
                                            <p:strVal val="#ppt_x"/>
                                          </p:val>
                                        </p:tav>
                                        <p:tav tm="100000">
                                          <p:val>
                                            <p:strVal val="#ppt_x"/>
                                          </p:val>
                                        </p:tav>
                                      </p:tavLst>
                                    </p:anim>
                                    <p:anim calcmode="lin" valueType="num">
                                      <p:cBhvr>
                                        <p:cTn id="110" dur="1000" fill="hold"/>
                                        <p:tgtEl>
                                          <p:spTgt spid="39"/>
                                        </p:tgtEl>
                                        <p:attrNameLst>
                                          <p:attrName>ppt_y</p:attrName>
                                        </p:attrNameLst>
                                      </p:cBhvr>
                                      <p:tavLst>
                                        <p:tav tm="0">
                                          <p:val>
                                            <p:strVal val="#ppt_y+.1"/>
                                          </p:val>
                                        </p:tav>
                                        <p:tav tm="100000">
                                          <p:val>
                                            <p:strVal val="#ppt_y"/>
                                          </p:val>
                                        </p:tav>
                                      </p:tavLst>
                                    </p:anim>
                                  </p:childTnLst>
                                </p:cTn>
                              </p:par>
                            </p:childTnLst>
                          </p:cTn>
                        </p:par>
                        <p:par>
                          <p:cTn id="111" fill="hold">
                            <p:stCondLst>
                              <p:cond delay="1500"/>
                            </p:stCondLst>
                            <p:childTnLst>
                              <p:par>
                                <p:cTn id="112" presetID="42" presetClass="entr" presetSubtype="0" fill="hold" nodeType="afterEffect">
                                  <p:stCondLst>
                                    <p:cond delay="0"/>
                                  </p:stCondLst>
                                  <p:childTnLst>
                                    <p:set>
                                      <p:cBhvr>
                                        <p:cTn id="113" dur="1" fill="hold">
                                          <p:stCondLst>
                                            <p:cond delay="0"/>
                                          </p:stCondLst>
                                        </p:cTn>
                                        <p:tgtEl>
                                          <p:spTgt spid="42"/>
                                        </p:tgtEl>
                                        <p:attrNameLst>
                                          <p:attrName>style.visibility</p:attrName>
                                        </p:attrNameLst>
                                      </p:cBhvr>
                                      <p:to>
                                        <p:strVal val="visible"/>
                                      </p:to>
                                    </p:set>
                                    <p:animEffect transition="in" filter="fade">
                                      <p:cBhvr>
                                        <p:cTn id="114" dur="1000"/>
                                        <p:tgtEl>
                                          <p:spTgt spid="42"/>
                                        </p:tgtEl>
                                      </p:cBhvr>
                                    </p:animEffect>
                                    <p:anim calcmode="lin" valueType="num">
                                      <p:cBhvr>
                                        <p:cTn id="115" dur="1000" fill="hold"/>
                                        <p:tgtEl>
                                          <p:spTgt spid="42"/>
                                        </p:tgtEl>
                                        <p:attrNameLst>
                                          <p:attrName>ppt_x</p:attrName>
                                        </p:attrNameLst>
                                      </p:cBhvr>
                                      <p:tavLst>
                                        <p:tav tm="0">
                                          <p:val>
                                            <p:strVal val="#ppt_x"/>
                                          </p:val>
                                        </p:tav>
                                        <p:tav tm="100000">
                                          <p:val>
                                            <p:strVal val="#ppt_x"/>
                                          </p:val>
                                        </p:tav>
                                      </p:tavLst>
                                    </p:anim>
                                    <p:anim calcmode="lin" valueType="num">
                                      <p:cBhvr>
                                        <p:cTn id="116"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53" presetClass="entr" presetSubtype="16" fill="hold" grpId="0" nodeType="clickEffect">
                                  <p:stCondLst>
                                    <p:cond delay="0"/>
                                  </p:stCondLst>
                                  <p:childTnLst>
                                    <p:set>
                                      <p:cBhvr>
                                        <p:cTn id="120" dur="1" fill="hold">
                                          <p:stCondLst>
                                            <p:cond delay="0"/>
                                          </p:stCondLst>
                                        </p:cTn>
                                        <p:tgtEl>
                                          <p:spTgt spid="41"/>
                                        </p:tgtEl>
                                        <p:attrNameLst>
                                          <p:attrName>style.visibility</p:attrName>
                                        </p:attrNameLst>
                                      </p:cBhvr>
                                      <p:to>
                                        <p:strVal val="visible"/>
                                      </p:to>
                                    </p:set>
                                    <p:anim calcmode="lin" valueType="num">
                                      <p:cBhvr>
                                        <p:cTn id="121" dur="500" fill="hold"/>
                                        <p:tgtEl>
                                          <p:spTgt spid="41"/>
                                        </p:tgtEl>
                                        <p:attrNameLst>
                                          <p:attrName>ppt_w</p:attrName>
                                        </p:attrNameLst>
                                      </p:cBhvr>
                                      <p:tavLst>
                                        <p:tav tm="0">
                                          <p:val>
                                            <p:fltVal val="0"/>
                                          </p:val>
                                        </p:tav>
                                        <p:tav tm="100000">
                                          <p:val>
                                            <p:strVal val="#ppt_w"/>
                                          </p:val>
                                        </p:tav>
                                      </p:tavLst>
                                    </p:anim>
                                    <p:anim calcmode="lin" valueType="num">
                                      <p:cBhvr>
                                        <p:cTn id="122" dur="500" fill="hold"/>
                                        <p:tgtEl>
                                          <p:spTgt spid="41"/>
                                        </p:tgtEl>
                                        <p:attrNameLst>
                                          <p:attrName>ppt_h</p:attrName>
                                        </p:attrNameLst>
                                      </p:cBhvr>
                                      <p:tavLst>
                                        <p:tav tm="0">
                                          <p:val>
                                            <p:fltVal val="0"/>
                                          </p:val>
                                        </p:tav>
                                        <p:tav tm="100000">
                                          <p:val>
                                            <p:strVal val="#ppt_h"/>
                                          </p:val>
                                        </p:tav>
                                      </p:tavLst>
                                    </p:anim>
                                    <p:animEffect transition="in" filter="fade">
                                      <p:cBhvr>
                                        <p:cTn id="123" dur="500"/>
                                        <p:tgtEl>
                                          <p:spTgt spid="41"/>
                                        </p:tgtEl>
                                      </p:cBhvr>
                                    </p:animEffect>
                                  </p:childTnLst>
                                </p:cTn>
                              </p:par>
                            </p:childTnLst>
                          </p:cTn>
                        </p:par>
                        <p:par>
                          <p:cTn id="124" fill="hold">
                            <p:stCondLst>
                              <p:cond delay="500"/>
                            </p:stCondLst>
                            <p:childTnLst>
                              <p:par>
                                <p:cTn id="125" presetID="42" presetClass="entr" presetSubtype="0" fill="hold" nodeType="afterEffect">
                                  <p:stCondLst>
                                    <p:cond delay="0"/>
                                  </p:stCondLst>
                                  <p:childTnLst>
                                    <p:set>
                                      <p:cBhvr>
                                        <p:cTn id="126" dur="1" fill="hold">
                                          <p:stCondLst>
                                            <p:cond delay="0"/>
                                          </p:stCondLst>
                                        </p:cTn>
                                        <p:tgtEl>
                                          <p:spTgt spid="51"/>
                                        </p:tgtEl>
                                        <p:attrNameLst>
                                          <p:attrName>style.visibility</p:attrName>
                                        </p:attrNameLst>
                                      </p:cBhvr>
                                      <p:to>
                                        <p:strVal val="visible"/>
                                      </p:to>
                                    </p:set>
                                    <p:animEffect transition="in" filter="fade">
                                      <p:cBhvr>
                                        <p:cTn id="127" dur="1000"/>
                                        <p:tgtEl>
                                          <p:spTgt spid="51"/>
                                        </p:tgtEl>
                                      </p:cBhvr>
                                    </p:animEffect>
                                    <p:anim calcmode="lin" valueType="num">
                                      <p:cBhvr>
                                        <p:cTn id="128" dur="1000" fill="hold"/>
                                        <p:tgtEl>
                                          <p:spTgt spid="51"/>
                                        </p:tgtEl>
                                        <p:attrNameLst>
                                          <p:attrName>ppt_x</p:attrName>
                                        </p:attrNameLst>
                                      </p:cBhvr>
                                      <p:tavLst>
                                        <p:tav tm="0">
                                          <p:val>
                                            <p:strVal val="#ppt_x"/>
                                          </p:val>
                                        </p:tav>
                                        <p:tav tm="100000">
                                          <p:val>
                                            <p:strVal val="#ppt_x"/>
                                          </p:val>
                                        </p:tav>
                                      </p:tavLst>
                                    </p:anim>
                                    <p:anim calcmode="lin" valueType="num">
                                      <p:cBhvr>
                                        <p:cTn id="129" dur="1000" fill="hold"/>
                                        <p:tgtEl>
                                          <p:spTgt spid="51"/>
                                        </p:tgtEl>
                                        <p:attrNameLst>
                                          <p:attrName>ppt_y</p:attrName>
                                        </p:attrNameLst>
                                      </p:cBhvr>
                                      <p:tavLst>
                                        <p:tav tm="0">
                                          <p:val>
                                            <p:strVal val="#ppt_y+.1"/>
                                          </p:val>
                                        </p:tav>
                                        <p:tav tm="100000">
                                          <p:val>
                                            <p:strVal val="#ppt_y"/>
                                          </p:val>
                                        </p:tav>
                                      </p:tavLst>
                                    </p:anim>
                                  </p:childTnLst>
                                </p:cTn>
                              </p:par>
                            </p:childTnLst>
                          </p:cTn>
                        </p:par>
                        <p:par>
                          <p:cTn id="130" fill="hold">
                            <p:stCondLst>
                              <p:cond delay="1500"/>
                            </p:stCondLst>
                            <p:childTnLst>
                              <p:par>
                                <p:cTn id="131" presetID="42" presetClass="entr" presetSubtype="0" fill="hold" nodeType="afterEffect">
                                  <p:stCondLst>
                                    <p:cond delay="0"/>
                                  </p:stCondLst>
                                  <p:childTnLst>
                                    <p:set>
                                      <p:cBhvr>
                                        <p:cTn id="132" dur="1" fill="hold">
                                          <p:stCondLst>
                                            <p:cond delay="0"/>
                                          </p:stCondLst>
                                        </p:cTn>
                                        <p:tgtEl>
                                          <p:spTgt spid="53"/>
                                        </p:tgtEl>
                                        <p:attrNameLst>
                                          <p:attrName>style.visibility</p:attrName>
                                        </p:attrNameLst>
                                      </p:cBhvr>
                                      <p:to>
                                        <p:strVal val="visible"/>
                                      </p:to>
                                    </p:set>
                                    <p:animEffect transition="in" filter="fade">
                                      <p:cBhvr>
                                        <p:cTn id="133" dur="1000"/>
                                        <p:tgtEl>
                                          <p:spTgt spid="53"/>
                                        </p:tgtEl>
                                      </p:cBhvr>
                                    </p:animEffect>
                                    <p:anim calcmode="lin" valueType="num">
                                      <p:cBhvr>
                                        <p:cTn id="134" dur="1000" fill="hold"/>
                                        <p:tgtEl>
                                          <p:spTgt spid="53"/>
                                        </p:tgtEl>
                                        <p:attrNameLst>
                                          <p:attrName>ppt_x</p:attrName>
                                        </p:attrNameLst>
                                      </p:cBhvr>
                                      <p:tavLst>
                                        <p:tav tm="0">
                                          <p:val>
                                            <p:strVal val="#ppt_x"/>
                                          </p:val>
                                        </p:tav>
                                        <p:tav tm="100000">
                                          <p:val>
                                            <p:strVal val="#ppt_x"/>
                                          </p:val>
                                        </p:tav>
                                      </p:tavLst>
                                    </p:anim>
                                    <p:anim calcmode="lin" valueType="num">
                                      <p:cBhvr>
                                        <p:cTn id="135"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53" presetClass="entr" presetSubtype="16" fill="hold" grpId="0" nodeType="clickEffect">
                                  <p:stCondLst>
                                    <p:cond delay="0"/>
                                  </p:stCondLst>
                                  <p:childTnLst>
                                    <p:set>
                                      <p:cBhvr>
                                        <p:cTn id="139" dur="1" fill="hold">
                                          <p:stCondLst>
                                            <p:cond delay="0"/>
                                          </p:stCondLst>
                                        </p:cTn>
                                        <p:tgtEl>
                                          <p:spTgt spid="56"/>
                                        </p:tgtEl>
                                        <p:attrNameLst>
                                          <p:attrName>style.visibility</p:attrName>
                                        </p:attrNameLst>
                                      </p:cBhvr>
                                      <p:to>
                                        <p:strVal val="visible"/>
                                      </p:to>
                                    </p:set>
                                    <p:anim calcmode="lin" valueType="num">
                                      <p:cBhvr>
                                        <p:cTn id="140" dur="500" fill="hold"/>
                                        <p:tgtEl>
                                          <p:spTgt spid="56"/>
                                        </p:tgtEl>
                                        <p:attrNameLst>
                                          <p:attrName>ppt_w</p:attrName>
                                        </p:attrNameLst>
                                      </p:cBhvr>
                                      <p:tavLst>
                                        <p:tav tm="0">
                                          <p:val>
                                            <p:fltVal val="0"/>
                                          </p:val>
                                        </p:tav>
                                        <p:tav tm="100000">
                                          <p:val>
                                            <p:strVal val="#ppt_w"/>
                                          </p:val>
                                        </p:tav>
                                      </p:tavLst>
                                    </p:anim>
                                    <p:anim calcmode="lin" valueType="num">
                                      <p:cBhvr>
                                        <p:cTn id="141" dur="500" fill="hold"/>
                                        <p:tgtEl>
                                          <p:spTgt spid="56"/>
                                        </p:tgtEl>
                                        <p:attrNameLst>
                                          <p:attrName>ppt_h</p:attrName>
                                        </p:attrNameLst>
                                      </p:cBhvr>
                                      <p:tavLst>
                                        <p:tav tm="0">
                                          <p:val>
                                            <p:fltVal val="0"/>
                                          </p:val>
                                        </p:tav>
                                        <p:tav tm="100000">
                                          <p:val>
                                            <p:strVal val="#ppt_h"/>
                                          </p:val>
                                        </p:tav>
                                      </p:tavLst>
                                    </p:anim>
                                    <p:animEffect transition="in" filter="fade">
                                      <p:cBhvr>
                                        <p:cTn id="142" dur="500"/>
                                        <p:tgtEl>
                                          <p:spTgt spid="56"/>
                                        </p:tgtEl>
                                      </p:cBhvr>
                                    </p:animEffect>
                                  </p:childTnLst>
                                </p:cTn>
                              </p:par>
                            </p:childTnLst>
                          </p:cTn>
                        </p:par>
                        <p:par>
                          <p:cTn id="143" fill="hold">
                            <p:stCondLst>
                              <p:cond delay="500"/>
                            </p:stCondLst>
                            <p:childTnLst>
                              <p:par>
                                <p:cTn id="144" presetID="42" presetClass="entr" presetSubtype="0" fill="hold" nodeType="afterEffect">
                                  <p:stCondLst>
                                    <p:cond delay="0"/>
                                  </p:stCondLst>
                                  <p:childTnLst>
                                    <p:set>
                                      <p:cBhvr>
                                        <p:cTn id="145" dur="1" fill="hold">
                                          <p:stCondLst>
                                            <p:cond delay="0"/>
                                          </p:stCondLst>
                                        </p:cTn>
                                        <p:tgtEl>
                                          <p:spTgt spid="60"/>
                                        </p:tgtEl>
                                        <p:attrNameLst>
                                          <p:attrName>style.visibility</p:attrName>
                                        </p:attrNameLst>
                                      </p:cBhvr>
                                      <p:to>
                                        <p:strVal val="visible"/>
                                      </p:to>
                                    </p:set>
                                    <p:animEffect transition="in" filter="fade">
                                      <p:cBhvr>
                                        <p:cTn id="146" dur="1000"/>
                                        <p:tgtEl>
                                          <p:spTgt spid="60"/>
                                        </p:tgtEl>
                                      </p:cBhvr>
                                    </p:animEffect>
                                    <p:anim calcmode="lin" valueType="num">
                                      <p:cBhvr>
                                        <p:cTn id="147" dur="1000" fill="hold"/>
                                        <p:tgtEl>
                                          <p:spTgt spid="60"/>
                                        </p:tgtEl>
                                        <p:attrNameLst>
                                          <p:attrName>ppt_x</p:attrName>
                                        </p:attrNameLst>
                                      </p:cBhvr>
                                      <p:tavLst>
                                        <p:tav tm="0">
                                          <p:val>
                                            <p:strVal val="#ppt_x"/>
                                          </p:val>
                                        </p:tav>
                                        <p:tav tm="100000">
                                          <p:val>
                                            <p:strVal val="#ppt_x"/>
                                          </p:val>
                                        </p:tav>
                                      </p:tavLst>
                                    </p:anim>
                                    <p:anim calcmode="lin" valueType="num">
                                      <p:cBhvr>
                                        <p:cTn id="148"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53" presetClass="entr" presetSubtype="16" fill="hold" grpId="0" nodeType="clickEffect">
                                  <p:stCondLst>
                                    <p:cond delay="0"/>
                                  </p:stCondLst>
                                  <p:childTnLst>
                                    <p:set>
                                      <p:cBhvr>
                                        <p:cTn id="152" dur="1" fill="hold">
                                          <p:stCondLst>
                                            <p:cond delay="0"/>
                                          </p:stCondLst>
                                        </p:cTn>
                                        <p:tgtEl>
                                          <p:spTgt spid="70"/>
                                        </p:tgtEl>
                                        <p:attrNameLst>
                                          <p:attrName>style.visibility</p:attrName>
                                        </p:attrNameLst>
                                      </p:cBhvr>
                                      <p:to>
                                        <p:strVal val="visible"/>
                                      </p:to>
                                    </p:set>
                                    <p:anim calcmode="lin" valueType="num">
                                      <p:cBhvr>
                                        <p:cTn id="153" dur="500" fill="hold"/>
                                        <p:tgtEl>
                                          <p:spTgt spid="70"/>
                                        </p:tgtEl>
                                        <p:attrNameLst>
                                          <p:attrName>ppt_w</p:attrName>
                                        </p:attrNameLst>
                                      </p:cBhvr>
                                      <p:tavLst>
                                        <p:tav tm="0">
                                          <p:val>
                                            <p:fltVal val="0"/>
                                          </p:val>
                                        </p:tav>
                                        <p:tav tm="100000">
                                          <p:val>
                                            <p:strVal val="#ppt_w"/>
                                          </p:val>
                                        </p:tav>
                                      </p:tavLst>
                                    </p:anim>
                                    <p:anim calcmode="lin" valueType="num">
                                      <p:cBhvr>
                                        <p:cTn id="154" dur="500" fill="hold"/>
                                        <p:tgtEl>
                                          <p:spTgt spid="70"/>
                                        </p:tgtEl>
                                        <p:attrNameLst>
                                          <p:attrName>ppt_h</p:attrName>
                                        </p:attrNameLst>
                                      </p:cBhvr>
                                      <p:tavLst>
                                        <p:tav tm="0">
                                          <p:val>
                                            <p:fltVal val="0"/>
                                          </p:val>
                                        </p:tav>
                                        <p:tav tm="100000">
                                          <p:val>
                                            <p:strVal val="#ppt_h"/>
                                          </p:val>
                                        </p:tav>
                                      </p:tavLst>
                                    </p:anim>
                                    <p:animEffect transition="in" filter="fade">
                                      <p:cBhvr>
                                        <p:cTn id="155"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28" grpId="0"/>
      <p:bldP spid="30" grpId="0"/>
      <p:bldP spid="34" grpId="0"/>
      <p:bldP spid="41" grpId="0"/>
      <p:bldP spid="55" grpId="0"/>
      <p:bldP spid="56" grpId="0"/>
      <p:bldP spid="63" grpId="0"/>
      <p:bldP spid="7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a:t>
            </a:r>
            <a:r>
              <a:rPr lang="en-GB" sz="2000" b="1" dirty="0" smtClean="0">
                <a:solidFill>
                  <a:schemeClr val="tx2"/>
                </a:solidFill>
                <a:effectLst>
                  <a:glow>
                    <a:srgbClr val="7F7F7F">
                      <a:alpha val="35000"/>
                    </a:srgbClr>
                  </a:glow>
                </a:effectLst>
              </a:rPr>
              <a:t>An example of connecting equipment in monitoring station (</a:t>
            </a:r>
            <a:r>
              <a:rPr lang="en-GB" sz="2000" b="1" dirty="0" err="1" smtClean="0">
                <a:solidFill>
                  <a:schemeClr val="tx2"/>
                </a:solidFill>
                <a:effectLst>
                  <a:glow>
                    <a:srgbClr val="7F7F7F">
                      <a:alpha val="35000"/>
                    </a:srgbClr>
                  </a:glow>
                </a:effectLst>
              </a:rPr>
              <a:t>pneumatica</a:t>
            </a:r>
            <a:r>
              <a:rPr lang="en-GB" sz="2000" b="1" dirty="0" smtClean="0">
                <a:solidFill>
                  <a:schemeClr val="tx2"/>
                </a:solidFill>
                <a:effectLst>
                  <a:glow>
                    <a:srgbClr val="7F7F7F">
                      <a:alpha val="35000"/>
                    </a:srgbClr>
                  </a:glow>
                </a:effectLst>
              </a:rPr>
              <a:t>)</a:t>
            </a:r>
            <a:endParaRPr lang="hr-HR" sz="2000" b="1" dirty="0" smtClean="0">
              <a:solidFill>
                <a:schemeClr val="tx2"/>
              </a:solidFill>
              <a:effectLst>
                <a:glow>
                  <a:srgbClr val="7F7F7F">
                    <a:alpha val="35000"/>
                  </a:srgbClr>
                </a:glow>
              </a:effectLst>
            </a:endParaRPr>
          </a:p>
        </p:txBody>
      </p:sp>
      <p:grpSp>
        <p:nvGrpSpPr>
          <p:cNvPr id="6" name="Group 5"/>
          <p:cNvGrpSpPr/>
          <p:nvPr/>
        </p:nvGrpSpPr>
        <p:grpSpPr>
          <a:xfrm>
            <a:off x="376239" y="6334443"/>
            <a:ext cx="4566913" cy="439123"/>
            <a:chOff x="71999" y="6334443"/>
            <a:chExt cx="4566913" cy="439123"/>
          </a:xfrm>
        </p:grpSpPr>
        <p:grpSp>
          <p:nvGrpSpPr>
            <p:cNvPr id="14338" name="Group 3"/>
            <p:cNvGrpSpPr>
              <a:grpSpLocks noChangeAspect="1"/>
            </p:cNvGrpSpPr>
            <p:nvPr/>
          </p:nvGrpSpPr>
          <p:grpSpPr bwMode="auto">
            <a:xfrm>
              <a:off x="138114" y="6362429"/>
              <a:ext cx="4500798" cy="411137"/>
              <a:chOff x="14858" y="6031800"/>
              <a:chExt cx="7310482" cy="703818"/>
            </a:xfrm>
          </p:grpSpPr>
          <p:pic>
            <p:nvPicPr>
              <p:cNvPr id="1434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Environmental Protection Institute</a:t>
                </a:r>
                <a:endParaRPr lang="hr-HR" sz="1200" dirty="0">
                  <a:latin typeface="Arial Narrow" pitchFamily="34" charset="0"/>
                  <a:cs typeface="+mn-cs"/>
                </a:endParaRP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1723" y="1342810"/>
            <a:ext cx="7197754" cy="4716697"/>
          </a:xfrm>
          <a:prstGeom prst="rect">
            <a:avLst/>
          </a:prstGeom>
        </p:spPr>
      </p:pic>
      <p:pic>
        <p:nvPicPr>
          <p:cNvPr id="3" name="Picture 2"/>
          <p:cNvPicPr>
            <a:picLocks/>
          </p:cNvPicPr>
          <p:nvPr/>
        </p:nvPicPr>
        <p:blipFill>
          <a:blip r:embed="rId6">
            <a:extLst>
              <a:ext uri="{28A0092B-C50C-407E-A947-70E740481C1C}">
                <a14:useLocalDpi xmlns:a14="http://schemas.microsoft.com/office/drawing/2010/main" val="0"/>
              </a:ext>
            </a:extLst>
          </a:blip>
          <a:stretch>
            <a:fillRect/>
          </a:stretch>
        </p:blipFill>
        <p:spPr>
          <a:xfrm rot="5400000">
            <a:off x="-296426" y="3594335"/>
            <a:ext cx="4572000" cy="51822"/>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flipV="1">
            <a:off x="5276615" y="1753365"/>
            <a:ext cx="788563" cy="100541"/>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flipV="1">
            <a:off x="6100134" y="1753364"/>
            <a:ext cx="788563" cy="100541"/>
          </a:xfrm>
          <a:prstGeom prst="rect">
            <a:avLst/>
          </a:prstGeom>
        </p:spPr>
      </p:pic>
      <p:pic>
        <p:nvPicPr>
          <p:cNvPr id="14" name="Picture 13"/>
          <p:cNvPicPr>
            <a:picLocks/>
          </p:cNvPicPr>
          <p:nvPr/>
        </p:nvPicPr>
        <p:blipFill>
          <a:blip r:embed="rId6">
            <a:extLst>
              <a:ext uri="{28A0092B-C50C-407E-A947-70E740481C1C}">
                <a14:useLocalDpi xmlns:a14="http://schemas.microsoft.com/office/drawing/2010/main" val="0"/>
              </a:ext>
            </a:extLst>
          </a:blip>
          <a:stretch>
            <a:fillRect/>
          </a:stretch>
        </p:blipFill>
        <p:spPr>
          <a:xfrm rot="5400000" flipV="1">
            <a:off x="7373376" y="1923027"/>
            <a:ext cx="1044000" cy="10054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668941" y="4459975"/>
            <a:ext cx="2952000" cy="58936"/>
          </a:xfrm>
          <a:prstGeom prst="rect">
            <a:avLst/>
          </a:prstGeom>
        </p:spPr>
      </p:pic>
      <p:pic>
        <p:nvPicPr>
          <p:cNvPr id="16" name="Picture 15"/>
          <p:cNvPicPr>
            <a:picLocks/>
          </p:cNvPicPr>
          <p:nvPr/>
        </p:nvPicPr>
        <p:blipFill>
          <a:blip r:embed="rId6">
            <a:extLst>
              <a:ext uri="{28A0092B-C50C-407E-A947-70E740481C1C}">
                <a14:useLocalDpi xmlns:a14="http://schemas.microsoft.com/office/drawing/2010/main" val="0"/>
              </a:ext>
            </a:extLst>
          </a:blip>
          <a:stretch>
            <a:fillRect/>
          </a:stretch>
        </p:blipFill>
        <p:spPr>
          <a:xfrm rot="5400000">
            <a:off x="6398310" y="4479620"/>
            <a:ext cx="2844000" cy="49589"/>
          </a:xfrm>
          <a:prstGeom prst="rect">
            <a:avLst/>
          </a:prstGeom>
        </p:spPr>
      </p:pic>
      <p:pic>
        <p:nvPicPr>
          <p:cNvPr id="18" name="Picture 17"/>
          <p:cNvPicPr>
            <a:picLocks/>
          </p:cNvPicPr>
          <p:nvPr/>
        </p:nvPicPr>
        <p:blipFill>
          <a:blip r:embed="rId6">
            <a:extLst>
              <a:ext uri="{28A0092B-C50C-407E-A947-70E740481C1C}">
                <a14:useLocalDpi xmlns:a14="http://schemas.microsoft.com/office/drawing/2010/main" val="0"/>
              </a:ext>
            </a:extLst>
          </a:blip>
          <a:stretch>
            <a:fillRect/>
          </a:stretch>
        </p:blipFill>
        <p:spPr>
          <a:xfrm rot="5400000">
            <a:off x="6112193" y="4545228"/>
            <a:ext cx="2772000" cy="49589"/>
          </a:xfrm>
          <a:prstGeom prst="rect">
            <a:avLst/>
          </a:prstGeom>
        </p:spPr>
      </p:pic>
      <p:pic>
        <p:nvPicPr>
          <p:cNvPr id="19" name="Picture 18"/>
          <p:cNvPicPr>
            <a:picLocks/>
          </p:cNvPicPr>
          <p:nvPr/>
        </p:nvPicPr>
        <p:blipFill>
          <a:blip r:embed="rId6">
            <a:extLst>
              <a:ext uri="{28A0092B-C50C-407E-A947-70E740481C1C}">
                <a14:useLocalDpi xmlns:a14="http://schemas.microsoft.com/office/drawing/2010/main" val="0"/>
              </a:ext>
            </a:extLst>
          </a:blip>
          <a:stretch>
            <a:fillRect/>
          </a:stretch>
        </p:blipFill>
        <p:spPr>
          <a:xfrm rot="5400000">
            <a:off x="5650099" y="2895350"/>
            <a:ext cx="576000" cy="49589"/>
          </a:xfrm>
          <a:prstGeom prst="rect">
            <a:avLst/>
          </a:prstGeom>
        </p:spPr>
      </p:pic>
      <p:pic>
        <p:nvPicPr>
          <p:cNvPr id="20" name="Picture 19"/>
          <p:cNvPicPr>
            <a:picLocks/>
          </p:cNvPicPr>
          <p:nvPr/>
        </p:nvPicPr>
        <p:blipFill>
          <a:blip r:embed="rId6">
            <a:extLst>
              <a:ext uri="{28A0092B-C50C-407E-A947-70E740481C1C}">
                <a14:useLocalDpi xmlns:a14="http://schemas.microsoft.com/office/drawing/2010/main" val="0"/>
              </a:ext>
            </a:extLst>
          </a:blip>
          <a:stretch>
            <a:fillRect/>
          </a:stretch>
        </p:blipFill>
        <p:spPr>
          <a:xfrm rot="5400000">
            <a:off x="6526257" y="2836945"/>
            <a:ext cx="468000" cy="49589"/>
          </a:xfrm>
          <a:prstGeom prst="rect">
            <a:avLst/>
          </a:prstGeom>
        </p:spPr>
      </p:pic>
      <p:pic>
        <p:nvPicPr>
          <p:cNvPr id="21" name="Picture 20"/>
          <p:cNvPicPr>
            <a:picLocks/>
          </p:cNvPicPr>
          <p:nvPr/>
        </p:nvPicPr>
        <p:blipFill>
          <a:blip r:embed="rId6">
            <a:extLst>
              <a:ext uri="{28A0092B-C50C-407E-A947-70E740481C1C}">
                <a14:useLocalDpi xmlns:a14="http://schemas.microsoft.com/office/drawing/2010/main" val="0"/>
              </a:ext>
            </a:extLst>
          </a:blip>
          <a:stretch>
            <a:fillRect/>
          </a:stretch>
        </p:blipFill>
        <p:spPr>
          <a:xfrm>
            <a:off x="5913304" y="3168268"/>
            <a:ext cx="1620000" cy="49589"/>
          </a:xfrm>
          <a:prstGeom prst="rect">
            <a:avLst/>
          </a:prstGeom>
        </p:spPr>
      </p:pic>
      <p:pic>
        <p:nvPicPr>
          <p:cNvPr id="22" name="Picture 21"/>
          <p:cNvPicPr>
            <a:picLocks/>
          </p:cNvPicPr>
          <p:nvPr/>
        </p:nvPicPr>
        <p:blipFill>
          <a:blip r:embed="rId6">
            <a:extLst>
              <a:ext uri="{28A0092B-C50C-407E-A947-70E740481C1C}">
                <a14:useLocalDpi xmlns:a14="http://schemas.microsoft.com/office/drawing/2010/main" val="0"/>
              </a:ext>
            </a:extLst>
          </a:blip>
          <a:stretch>
            <a:fillRect/>
          </a:stretch>
        </p:blipFill>
        <p:spPr>
          <a:xfrm>
            <a:off x="6735462" y="3082414"/>
            <a:ext cx="1080000" cy="49589"/>
          </a:xfrm>
          <a:prstGeom prst="rect">
            <a:avLst/>
          </a:prstGeom>
        </p:spPr>
      </p:pic>
      <p:pic>
        <p:nvPicPr>
          <p:cNvPr id="24" name="Picture 23"/>
          <p:cNvPicPr>
            <a:picLocks/>
          </p:cNvPicPr>
          <p:nvPr/>
        </p:nvPicPr>
        <p:blipFill>
          <a:blip r:embed="rId6">
            <a:extLst>
              <a:ext uri="{28A0092B-C50C-407E-A947-70E740481C1C}">
                <a14:useLocalDpi xmlns:a14="http://schemas.microsoft.com/office/drawing/2010/main" val="0"/>
              </a:ext>
            </a:extLst>
          </a:blip>
          <a:stretch>
            <a:fillRect/>
          </a:stretch>
        </p:blipFill>
        <p:spPr>
          <a:xfrm rot="10800000">
            <a:off x="2874331" y="2432796"/>
            <a:ext cx="324000" cy="49589"/>
          </a:xfrm>
          <a:prstGeom prst="rect">
            <a:avLst/>
          </a:prstGeom>
        </p:spPr>
      </p:pic>
      <p:pic>
        <p:nvPicPr>
          <p:cNvPr id="25" name="Picture 24"/>
          <p:cNvPicPr>
            <a:picLocks/>
          </p:cNvPicPr>
          <p:nvPr/>
        </p:nvPicPr>
        <p:blipFill>
          <a:blip r:embed="rId6">
            <a:extLst>
              <a:ext uri="{28A0092B-C50C-407E-A947-70E740481C1C}">
                <a14:useLocalDpi xmlns:a14="http://schemas.microsoft.com/office/drawing/2010/main" val="0"/>
              </a:ext>
            </a:extLst>
          </a:blip>
          <a:stretch>
            <a:fillRect/>
          </a:stretch>
        </p:blipFill>
        <p:spPr>
          <a:xfrm rot="10800000">
            <a:off x="2866382" y="2911703"/>
            <a:ext cx="324000" cy="49589"/>
          </a:xfrm>
          <a:prstGeom prst="rect">
            <a:avLst/>
          </a:prstGeom>
        </p:spPr>
      </p:pic>
      <p:pic>
        <p:nvPicPr>
          <p:cNvPr id="26" name="Picture 25"/>
          <p:cNvPicPr>
            <a:picLocks/>
          </p:cNvPicPr>
          <p:nvPr/>
        </p:nvPicPr>
        <p:blipFill>
          <a:blip r:embed="rId6">
            <a:extLst>
              <a:ext uri="{28A0092B-C50C-407E-A947-70E740481C1C}">
                <a14:useLocalDpi xmlns:a14="http://schemas.microsoft.com/office/drawing/2010/main" val="0"/>
              </a:ext>
            </a:extLst>
          </a:blip>
          <a:stretch>
            <a:fillRect/>
          </a:stretch>
        </p:blipFill>
        <p:spPr>
          <a:xfrm rot="10800000">
            <a:off x="2863949" y="3415405"/>
            <a:ext cx="324000" cy="49589"/>
          </a:xfrm>
          <a:prstGeom prst="rect">
            <a:avLst/>
          </a:prstGeom>
        </p:spPr>
      </p:pic>
      <p:pic>
        <p:nvPicPr>
          <p:cNvPr id="27" name="Picture 26"/>
          <p:cNvPicPr>
            <a:picLocks/>
          </p:cNvPicPr>
          <p:nvPr/>
        </p:nvPicPr>
        <p:blipFill>
          <a:blip r:embed="rId6">
            <a:extLst>
              <a:ext uri="{28A0092B-C50C-407E-A947-70E740481C1C}">
                <a14:useLocalDpi xmlns:a14="http://schemas.microsoft.com/office/drawing/2010/main" val="0"/>
              </a:ext>
            </a:extLst>
          </a:blip>
          <a:stretch>
            <a:fillRect/>
          </a:stretch>
        </p:blipFill>
        <p:spPr>
          <a:xfrm rot="10800000">
            <a:off x="2863948" y="3917016"/>
            <a:ext cx="324000" cy="49589"/>
          </a:xfrm>
          <a:prstGeom prst="rect">
            <a:avLst/>
          </a:prstGeom>
        </p:spPr>
      </p:pic>
      <p:pic>
        <p:nvPicPr>
          <p:cNvPr id="28" name="Picture 27"/>
          <p:cNvPicPr>
            <a:picLocks/>
          </p:cNvPicPr>
          <p:nvPr/>
        </p:nvPicPr>
        <p:blipFill>
          <a:blip r:embed="rId6">
            <a:extLst>
              <a:ext uri="{28A0092B-C50C-407E-A947-70E740481C1C}">
                <a14:useLocalDpi xmlns:a14="http://schemas.microsoft.com/office/drawing/2010/main" val="0"/>
              </a:ext>
            </a:extLst>
          </a:blip>
          <a:stretch>
            <a:fillRect/>
          </a:stretch>
        </p:blipFill>
        <p:spPr>
          <a:xfrm rot="10800000">
            <a:off x="2863948" y="4420718"/>
            <a:ext cx="324000" cy="49589"/>
          </a:xfrm>
          <a:prstGeom prst="rect">
            <a:avLst/>
          </a:prstGeom>
        </p:spPr>
      </p:pic>
      <p:pic>
        <p:nvPicPr>
          <p:cNvPr id="29" name="Picture 28"/>
          <p:cNvPicPr>
            <a:picLocks/>
          </p:cNvPicPr>
          <p:nvPr/>
        </p:nvPicPr>
        <p:blipFill>
          <a:blip r:embed="rId6">
            <a:extLst>
              <a:ext uri="{28A0092B-C50C-407E-A947-70E740481C1C}">
                <a14:useLocalDpi xmlns:a14="http://schemas.microsoft.com/office/drawing/2010/main" val="0"/>
              </a:ext>
            </a:extLst>
          </a:blip>
          <a:stretch>
            <a:fillRect/>
          </a:stretch>
        </p:blipFill>
        <p:spPr>
          <a:xfrm rot="10800000">
            <a:off x="2880687" y="4806568"/>
            <a:ext cx="1836000" cy="49589"/>
          </a:xfrm>
          <a:prstGeom prst="rect">
            <a:avLst/>
          </a:prstGeom>
        </p:spPr>
      </p:pic>
      <p:pic>
        <p:nvPicPr>
          <p:cNvPr id="30" name="Picture 29"/>
          <p:cNvPicPr>
            <a:picLocks/>
          </p:cNvPicPr>
          <p:nvPr/>
        </p:nvPicPr>
        <p:blipFill>
          <a:blip r:embed="rId6">
            <a:extLst>
              <a:ext uri="{28A0092B-C50C-407E-A947-70E740481C1C}">
                <a14:useLocalDpi xmlns:a14="http://schemas.microsoft.com/office/drawing/2010/main" val="0"/>
              </a:ext>
            </a:extLst>
          </a:blip>
          <a:stretch>
            <a:fillRect/>
          </a:stretch>
        </p:blipFill>
        <p:spPr>
          <a:xfrm rot="10800000">
            <a:off x="2888102" y="5260680"/>
            <a:ext cx="1836000" cy="49589"/>
          </a:xfrm>
          <a:prstGeom prst="rect">
            <a:avLst/>
          </a:prstGeom>
        </p:spPr>
      </p:pic>
      <p:pic>
        <p:nvPicPr>
          <p:cNvPr id="23" name="Picture 22"/>
          <p:cNvPicPr>
            <a:picLocks/>
          </p:cNvPicPr>
          <p:nvPr/>
        </p:nvPicPr>
        <p:blipFill>
          <a:blip r:embed="rId6">
            <a:extLst>
              <a:ext uri="{28A0092B-C50C-407E-A947-70E740481C1C}">
                <a14:useLocalDpi xmlns:a14="http://schemas.microsoft.com/office/drawing/2010/main" val="0"/>
              </a:ext>
            </a:extLst>
          </a:blip>
          <a:stretch>
            <a:fillRect/>
          </a:stretch>
        </p:blipFill>
        <p:spPr>
          <a:xfrm rot="5400000">
            <a:off x="1133974" y="4152885"/>
            <a:ext cx="3492000" cy="51822"/>
          </a:xfrm>
          <a:prstGeom prst="rect">
            <a:avLst/>
          </a:prstGeom>
        </p:spPr>
      </p:pic>
      <p:pic>
        <p:nvPicPr>
          <p:cNvPr id="39" name="Picture 38"/>
          <p:cNvPicPr>
            <a:picLocks/>
          </p:cNvPicPr>
          <p:nvPr/>
        </p:nvPicPr>
        <p:blipFill>
          <a:blip r:embed="rId6">
            <a:extLst>
              <a:ext uri="{28A0092B-C50C-407E-A947-70E740481C1C}">
                <a14:useLocalDpi xmlns:a14="http://schemas.microsoft.com/office/drawing/2010/main" val="0"/>
              </a:ext>
            </a:extLst>
          </a:blip>
          <a:stretch>
            <a:fillRect/>
          </a:stretch>
        </p:blipFill>
        <p:spPr>
          <a:xfrm>
            <a:off x="2443775" y="2334534"/>
            <a:ext cx="756000" cy="49589"/>
          </a:xfrm>
          <a:prstGeom prst="rect">
            <a:avLst/>
          </a:prstGeom>
        </p:spPr>
      </p:pic>
      <p:pic>
        <p:nvPicPr>
          <p:cNvPr id="40" name="Picture 39"/>
          <p:cNvPicPr>
            <a:picLocks/>
          </p:cNvPicPr>
          <p:nvPr/>
        </p:nvPicPr>
        <p:blipFill>
          <a:blip r:embed="rId6">
            <a:extLst>
              <a:ext uri="{28A0092B-C50C-407E-A947-70E740481C1C}">
                <a14:useLocalDpi xmlns:a14="http://schemas.microsoft.com/office/drawing/2010/main" val="0"/>
              </a:ext>
            </a:extLst>
          </a:blip>
          <a:stretch>
            <a:fillRect/>
          </a:stretch>
        </p:blipFill>
        <p:spPr>
          <a:xfrm>
            <a:off x="2570903" y="2830480"/>
            <a:ext cx="608078" cy="56053"/>
          </a:xfrm>
          <a:prstGeom prst="rect">
            <a:avLst/>
          </a:prstGeom>
        </p:spPr>
      </p:pic>
      <p:pic>
        <p:nvPicPr>
          <p:cNvPr id="41" name="Picture 40"/>
          <p:cNvPicPr>
            <a:picLocks/>
          </p:cNvPicPr>
          <p:nvPr/>
        </p:nvPicPr>
        <p:blipFill>
          <a:blip r:embed="rId6">
            <a:extLst>
              <a:ext uri="{28A0092B-C50C-407E-A947-70E740481C1C}">
                <a14:useLocalDpi xmlns:a14="http://schemas.microsoft.com/office/drawing/2010/main" val="0"/>
              </a:ext>
            </a:extLst>
          </a:blip>
          <a:stretch>
            <a:fillRect/>
          </a:stretch>
        </p:blipFill>
        <p:spPr>
          <a:xfrm>
            <a:off x="2727941" y="3324819"/>
            <a:ext cx="473597" cy="60442"/>
          </a:xfrm>
          <a:prstGeom prst="rect">
            <a:avLst/>
          </a:prstGeom>
        </p:spPr>
      </p:pic>
      <p:pic>
        <p:nvPicPr>
          <p:cNvPr id="42" name="Picture 41"/>
          <p:cNvPicPr>
            <a:picLocks/>
          </p:cNvPicPr>
          <p:nvPr/>
        </p:nvPicPr>
        <p:blipFill>
          <a:blip r:embed="rId6">
            <a:extLst>
              <a:ext uri="{28A0092B-C50C-407E-A947-70E740481C1C}">
                <a14:useLocalDpi xmlns:a14="http://schemas.microsoft.com/office/drawing/2010/main" val="0"/>
              </a:ext>
            </a:extLst>
          </a:blip>
          <a:stretch>
            <a:fillRect/>
          </a:stretch>
        </p:blipFill>
        <p:spPr>
          <a:xfrm>
            <a:off x="2611907" y="3838351"/>
            <a:ext cx="576000" cy="49589"/>
          </a:xfrm>
          <a:prstGeom prst="rect">
            <a:avLst/>
          </a:prstGeom>
        </p:spPr>
      </p:pic>
      <p:pic>
        <p:nvPicPr>
          <p:cNvPr id="43" name="Picture 42"/>
          <p:cNvPicPr>
            <a:picLocks/>
          </p:cNvPicPr>
          <p:nvPr/>
        </p:nvPicPr>
        <p:blipFill>
          <a:blip r:embed="rId6">
            <a:extLst>
              <a:ext uri="{28A0092B-C50C-407E-A947-70E740481C1C}">
                <a14:useLocalDpi xmlns:a14="http://schemas.microsoft.com/office/drawing/2010/main" val="0"/>
              </a:ext>
            </a:extLst>
          </a:blip>
          <a:stretch>
            <a:fillRect/>
          </a:stretch>
        </p:blipFill>
        <p:spPr>
          <a:xfrm>
            <a:off x="2451271" y="4332766"/>
            <a:ext cx="751927" cy="53632"/>
          </a:xfrm>
          <a:prstGeom prst="rect">
            <a:avLst/>
          </a:prstGeom>
        </p:spPr>
      </p:pic>
      <p:pic>
        <p:nvPicPr>
          <p:cNvPr id="44" name="Picture 43"/>
          <p:cNvPicPr>
            <a:picLocks/>
          </p:cNvPicPr>
          <p:nvPr/>
        </p:nvPicPr>
        <p:blipFill>
          <a:blip r:embed="rId6">
            <a:extLst>
              <a:ext uri="{28A0092B-C50C-407E-A947-70E740481C1C}">
                <a14:useLocalDpi xmlns:a14="http://schemas.microsoft.com/office/drawing/2010/main" val="0"/>
              </a:ext>
            </a:extLst>
          </a:blip>
          <a:stretch>
            <a:fillRect/>
          </a:stretch>
        </p:blipFill>
        <p:spPr>
          <a:xfrm>
            <a:off x="2316613" y="4645511"/>
            <a:ext cx="2412000" cy="49589"/>
          </a:xfrm>
          <a:prstGeom prst="rect">
            <a:avLst/>
          </a:prstGeom>
        </p:spPr>
      </p:pic>
      <p:pic>
        <p:nvPicPr>
          <p:cNvPr id="45" name="Picture 44"/>
          <p:cNvPicPr>
            <a:picLocks/>
          </p:cNvPicPr>
          <p:nvPr/>
        </p:nvPicPr>
        <p:blipFill>
          <a:blip r:embed="rId6">
            <a:extLst>
              <a:ext uri="{28A0092B-C50C-407E-A947-70E740481C1C}">
                <a14:useLocalDpi xmlns:a14="http://schemas.microsoft.com/office/drawing/2010/main" val="0"/>
              </a:ext>
            </a:extLst>
          </a:blip>
          <a:stretch>
            <a:fillRect/>
          </a:stretch>
        </p:blipFill>
        <p:spPr>
          <a:xfrm>
            <a:off x="2188981" y="5113831"/>
            <a:ext cx="2556000" cy="49589"/>
          </a:xfrm>
          <a:prstGeom prst="rect">
            <a:avLst/>
          </a:prstGeom>
        </p:spPr>
      </p:pic>
      <p:pic>
        <p:nvPicPr>
          <p:cNvPr id="46" name="Picture 45"/>
          <p:cNvPicPr>
            <a:picLocks/>
          </p:cNvPicPr>
          <p:nvPr/>
        </p:nvPicPr>
        <p:blipFill>
          <a:blip r:embed="rId6">
            <a:extLst>
              <a:ext uri="{28A0092B-C50C-407E-A947-70E740481C1C}">
                <a14:useLocalDpi xmlns:a14="http://schemas.microsoft.com/office/drawing/2010/main" val="0"/>
              </a:ext>
            </a:extLst>
          </a:blip>
          <a:stretch>
            <a:fillRect/>
          </a:stretch>
        </p:blipFill>
        <p:spPr>
          <a:xfrm>
            <a:off x="1989574" y="3291452"/>
            <a:ext cx="468000" cy="49589"/>
          </a:xfrm>
          <a:prstGeom prst="rect">
            <a:avLst/>
          </a:prstGeom>
        </p:spPr>
      </p:pic>
      <p:pic>
        <p:nvPicPr>
          <p:cNvPr id="47" name="Picture 46"/>
          <p:cNvPicPr>
            <a:picLocks/>
          </p:cNvPicPr>
          <p:nvPr/>
        </p:nvPicPr>
        <p:blipFill>
          <a:blip r:embed="rId6">
            <a:extLst>
              <a:ext uri="{28A0092B-C50C-407E-A947-70E740481C1C}">
                <a14:useLocalDpi xmlns:a14="http://schemas.microsoft.com/office/drawing/2010/main" val="0"/>
              </a:ext>
            </a:extLst>
          </a:blip>
          <a:stretch>
            <a:fillRect/>
          </a:stretch>
        </p:blipFill>
        <p:spPr>
          <a:xfrm>
            <a:off x="1995194" y="3420968"/>
            <a:ext cx="576000" cy="49589"/>
          </a:xfrm>
          <a:prstGeom prst="rect">
            <a:avLst/>
          </a:prstGeom>
        </p:spPr>
      </p:pic>
      <p:pic>
        <p:nvPicPr>
          <p:cNvPr id="48" name="Picture 47"/>
          <p:cNvPicPr>
            <a:picLocks/>
          </p:cNvPicPr>
          <p:nvPr/>
        </p:nvPicPr>
        <p:blipFill>
          <a:blip r:embed="rId6">
            <a:extLst>
              <a:ext uri="{28A0092B-C50C-407E-A947-70E740481C1C}">
                <a14:useLocalDpi xmlns:a14="http://schemas.microsoft.com/office/drawing/2010/main" val="0"/>
              </a:ext>
            </a:extLst>
          </a:blip>
          <a:stretch>
            <a:fillRect/>
          </a:stretch>
        </p:blipFill>
        <p:spPr>
          <a:xfrm>
            <a:off x="1995194" y="3541712"/>
            <a:ext cx="756000" cy="49589"/>
          </a:xfrm>
          <a:prstGeom prst="rect">
            <a:avLst/>
          </a:prstGeom>
        </p:spPr>
      </p:pic>
      <p:pic>
        <p:nvPicPr>
          <p:cNvPr id="49" name="Picture 48"/>
          <p:cNvPicPr>
            <a:picLocks/>
          </p:cNvPicPr>
          <p:nvPr/>
        </p:nvPicPr>
        <p:blipFill>
          <a:blip r:embed="rId6">
            <a:extLst>
              <a:ext uri="{28A0092B-C50C-407E-A947-70E740481C1C}">
                <a14:useLocalDpi xmlns:a14="http://schemas.microsoft.com/office/drawing/2010/main" val="0"/>
              </a:ext>
            </a:extLst>
          </a:blip>
          <a:stretch>
            <a:fillRect/>
          </a:stretch>
        </p:blipFill>
        <p:spPr>
          <a:xfrm>
            <a:off x="1989574" y="3681888"/>
            <a:ext cx="612000" cy="49589"/>
          </a:xfrm>
          <a:prstGeom prst="rect">
            <a:avLst/>
          </a:prstGeom>
        </p:spPr>
      </p:pic>
      <p:pic>
        <p:nvPicPr>
          <p:cNvPr id="50" name="Picture 49"/>
          <p:cNvPicPr>
            <a:picLocks/>
          </p:cNvPicPr>
          <p:nvPr/>
        </p:nvPicPr>
        <p:blipFill>
          <a:blip r:embed="rId6">
            <a:extLst>
              <a:ext uri="{28A0092B-C50C-407E-A947-70E740481C1C}">
                <a14:useLocalDpi xmlns:a14="http://schemas.microsoft.com/office/drawing/2010/main" val="0"/>
              </a:ext>
            </a:extLst>
          </a:blip>
          <a:stretch>
            <a:fillRect/>
          </a:stretch>
        </p:blipFill>
        <p:spPr>
          <a:xfrm>
            <a:off x="1989574" y="3808509"/>
            <a:ext cx="468000" cy="49589"/>
          </a:xfrm>
          <a:prstGeom prst="rect">
            <a:avLst/>
          </a:prstGeom>
        </p:spPr>
      </p:pic>
      <p:pic>
        <p:nvPicPr>
          <p:cNvPr id="51" name="Picture 50"/>
          <p:cNvPicPr>
            <a:picLocks/>
          </p:cNvPicPr>
          <p:nvPr/>
        </p:nvPicPr>
        <p:blipFill>
          <a:blip r:embed="rId6">
            <a:extLst>
              <a:ext uri="{28A0092B-C50C-407E-A947-70E740481C1C}">
                <a14:useLocalDpi xmlns:a14="http://schemas.microsoft.com/office/drawing/2010/main" val="0"/>
              </a:ext>
            </a:extLst>
          </a:blip>
          <a:stretch>
            <a:fillRect/>
          </a:stretch>
        </p:blipFill>
        <p:spPr>
          <a:xfrm>
            <a:off x="1992355" y="3928938"/>
            <a:ext cx="324000" cy="49589"/>
          </a:xfrm>
          <a:prstGeom prst="rect">
            <a:avLst/>
          </a:prstGeom>
        </p:spPr>
      </p:pic>
      <p:pic>
        <p:nvPicPr>
          <p:cNvPr id="52" name="Picture 51"/>
          <p:cNvPicPr>
            <a:picLocks/>
          </p:cNvPicPr>
          <p:nvPr/>
        </p:nvPicPr>
        <p:blipFill>
          <a:blip r:embed="rId6">
            <a:extLst>
              <a:ext uri="{28A0092B-C50C-407E-A947-70E740481C1C}">
                <a14:useLocalDpi xmlns:a14="http://schemas.microsoft.com/office/drawing/2010/main" val="0"/>
              </a:ext>
            </a:extLst>
          </a:blip>
          <a:stretch>
            <a:fillRect/>
          </a:stretch>
        </p:blipFill>
        <p:spPr>
          <a:xfrm>
            <a:off x="1997975" y="4057737"/>
            <a:ext cx="216000" cy="49589"/>
          </a:xfrm>
          <a:prstGeom prst="rect">
            <a:avLst/>
          </a:prstGeom>
        </p:spPr>
      </p:pic>
      <p:pic>
        <p:nvPicPr>
          <p:cNvPr id="53" name="Picture 52"/>
          <p:cNvPicPr>
            <a:picLocks/>
          </p:cNvPicPr>
          <p:nvPr/>
        </p:nvPicPr>
        <p:blipFill>
          <a:blip r:embed="rId6">
            <a:extLst>
              <a:ext uri="{28A0092B-C50C-407E-A947-70E740481C1C}">
                <a14:useLocalDpi xmlns:a14="http://schemas.microsoft.com/office/drawing/2010/main" val="0"/>
              </a:ext>
            </a:extLst>
          </a:blip>
          <a:stretch>
            <a:fillRect/>
          </a:stretch>
        </p:blipFill>
        <p:spPr>
          <a:xfrm rot="16200000">
            <a:off x="1960997" y="2814533"/>
            <a:ext cx="1008000" cy="51822"/>
          </a:xfrm>
          <a:prstGeom prst="rect">
            <a:avLst/>
          </a:prstGeom>
        </p:spPr>
      </p:pic>
      <p:pic>
        <p:nvPicPr>
          <p:cNvPr id="54" name="Picture 53"/>
          <p:cNvPicPr>
            <a:picLocks/>
          </p:cNvPicPr>
          <p:nvPr/>
        </p:nvPicPr>
        <p:blipFill>
          <a:blip r:embed="rId6">
            <a:extLst>
              <a:ext uri="{28A0092B-C50C-407E-A947-70E740481C1C}">
                <a14:useLocalDpi xmlns:a14="http://schemas.microsoft.com/office/drawing/2010/main" val="0"/>
              </a:ext>
            </a:extLst>
          </a:blip>
          <a:stretch>
            <a:fillRect/>
          </a:stretch>
        </p:blipFill>
        <p:spPr>
          <a:xfrm rot="16200000">
            <a:off x="2290814" y="3139646"/>
            <a:ext cx="612000" cy="51822"/>
          </a:xfrm>
          <a:prstGeom prst="rect">
            <a:avLst/>
          </a:prstGeom>
        </p:spPr>
      </p:pic>
      <p:pic>
        <p:nvPicPr>
          <p:cNvPr id="55" name="Picture 54"/>
          <p:cNvPicPr>
            <a:picLocks/>
          </p:cNvPicPr>
          <p:nvPr/>
        </p:nvPicPr>
        <p:blipFill>
          <a:blip r:embed="rId6">
            <a:extLst>
              <a:ext uri="{28A0092B-C50C-407E-A947-70E740481C1C}">
                <a14:useLocalDpi xmlns:a14="http://schemas.microsoft.com/office/drawing/2010/main" val="0"/>
              </a:ext>
            </a:extLst>
          </a:blip>
          <a:stretch>
            <a:fillRect/>
          </a:stretch>
        </p:blipFill>
        <p:spPr>
          <a:xfrm rot="16200000">
            <a:off x="2612875" y="3430399"/>
            <a:ext cx="266482" cy="55322"/>
          </a:xfrm>
          <a:prstGeom prst="rect">
            <a:avLst/>
          </a:prstGeom>
        </p:spPr>
      </p:pic>
      <p:pic>
        <p:nvPicPr>
          <p:cNvPr id="56" name="Picture 55"/>
          <p:cNvPicPr>
            <a:picLocks/>
          </p:cNvPicPr>
          <p:nvPr/>
        </p:nvPicPr>
        <p:blipFill>
          <a:blip r:embed="rId6">
            <a:extLst>
              <a:ext uri="{28A0092B-C50C-407E-A947-70E740481C1C}">
                <a14:useLocalDpi xmlns:a14="http://schemas.microsoft.com/office/drawing/2010/main" val="0"/>
              </a:ext>
            </a:extLst>
          </a:blip>
          <a:stretch>
            <a:fillRect/>
          </a:stretch>
        </p:blipFill>
        <p:spPr>
          <a:xfrm rot="5400000">
            <a:off x="2497194" y="3758604"/>
            <a:ext cx="202247" cy="48814"/>
          </a:xfrm>
          <a:prstGeom prst="rect">
            <a:avLst/>
          </a:prstGeom>
        </p:spPr>
      </p:pic>
      <p:pic>
        <p:nvPicPr>
          <p:cNvPr id="57" name="Picture 56"/>
          <p:cNvPicPr>
            <a:picLocks/>
          </p:cNvPicPr>
          <p:nvPr/>
        </p:nvPicPr>
        <p:blipFill>
          <a:blip r:embed="rId6">
            <a:extLst>
              <a:ext uri="{28A0092B-C50C-407E-A947-70E740481C1C}">
                <a14:useLocalDpi xmlns:a14="http://schemas.microsoft.com/office/drawing/2010/main" val="0"/>
              </a:ext>
            </a:extLst>
          </a:blip>
          <a:stretch>
            <a:fillRect/>
          </a:stretch>
        </p:blipFill>
        <p:spPr>
          <a:xfrm rot="5400000">
            <a:off x="2187679" y="4072774"/>
            <a:ext cx="576000" cy="48814"/>
          </a:xfrm>
          <a:prstGeom prst="rect">
            <a:avLst/>
          </a:prstGeom>
        </p:spPr>
      </p:pic>
      <p:pic>
        <p:nvPicPr>
          <p:cNvPr id="58" name="Picture 57"/>
          <p:cNvPicPr>
            <a:picLocks/>
          </p:cNvPicPr>
          <p:nvPr/>
        </p:nvPicPr>
        <p:blipFill>
          <a:blip r:embed="rId6">
            <a:extLst>
              <a:ext uri="{28A0092B-C50C-407E-A947-70E740481C1C}">
                <a14:useLocalDpi xmlns:a14="http://schemas.microsoft.com/office/drawing/2010/main" val="0"/>
              </a:ext>
            </a:extLst>
          </a:blip>
          <a:stretch>
            <a:fillRect/>
          </a:stretch>
        </p:blipFill>
        <p:spPr>
          <a:xfrm rot="5400000">
            <a:off x="1957712" y="4283352"/>
            <a:ext cx="770169" cy="53331"/>
          </a:xfrm>
          <a:prstGeom prst="rect">
            <a:avLst/>
          </a:prstGeom>
        </p:spPr>
      </p:pic>
      <p:pic>
        <p:nvPicPr>
          <p:cNvPr id="59" name="Picture 58"/>
          <p:cNvPicPr>
            <a:picLocks/>
          </p:cNvPicPr>
          <p:nvPr/>
        </p:nvPicPr>
        <p:blipFill>
          <a:blip r:embed="rId6" cstate="print">
            <a:extLst>
              <a:ext uri="{28A0092B-C50C-407E-A947-70E740481C1C}">
                <a14:useLocalDpi xmlns:a14="http://schemas.microsoft.com/office/drawing/2010/main" val="0"/>
              </a:ext>
            </a:extLst>
          </a:blip>
          <a:stretch>
            <a:fillRect/>
          </a:stretch>
        </p:blipFill>
        <p:spPr>
          <a:xfrm rot="5400000">
            <a:off x="1652104" y="4585242"/>
            <a:ext cx="1110641" cy="45719"/>
          </a:xfrm>
          <a:prstGeom prst="rect">
            <a:avLst/>
          </a:prstGeom>
        </p:spPr>
      </p:pic>
      <p:pic>
        <p:nvPicPr>
          <p:cNvPr id="61" name="Picture 60"/>
          <p:cNvPicPr>
            <a:picLocks/>
          </p:cNvPicPr>
          <p:nvPr/>
        </p:nvPicPr>
        <p:blipFill>
          <a:blip r:embed="rId7" cstate="print">
            <a:extLst>
              <a:ext uri="{28A0092B-C50C-407E-A947-70E740481C1C}">
                <a14:useLocalDpi xmlns:a14="http://schemas.microsoft.com/office/drawing/2010/main" val="0"/>
              </a:ext>
            </a:extLst>
          </a:blip>
          <a:stretch>
            <a:fillRect/>
          </a:stretch>
        </p:blipFill>
        <p:spPr>
          <a:xfrm rot="5400000">
            <a:off x="5351908" y="4842938"/>
            <a:ext cx="496066" cy="45719"/>
          </a:xfrm>
          <a:prstGeom prst="rect">
            <a:avLst/>
          </a:prstGeom>
        </p:spPr>
      </p:pic>
      <p:pic>
        <p:nvPicPr>
          <p:cNvPr id="62" name="Picture 61"/>
          <p:cNvPicPr>
            <a:picLocks/>
          </p:cNvPicPr>
          <p:nvPr/>
        </p:nvPicPr>
        <p:blipFill>
          <a:blip r:embed="rId7" cstate="print">
            <a:extLst>
              <a:ext uri="{28A0092B-C50C-407E-A947-70E740481C1C}">
                <a14:useLocalDpi xmlns:a14="http://schemas.microsoft.com/office/drawing/2010/main" val="0"/>
              </a:ext>
            </a:extLst>
          </a:blip>
          <a:stretch>
            <a:fillRect/>
          </a:stretch>
        </p:blipFill>
        <p:spPr>
          <a:xfrm rot="10800000">
            <a:off x="5487149" y="5079441"/>
            <a:ext cx="133477" cy="45719"/>
          </a:xfrm>
          <a:prstGeom prst="rect">
            <a:avLst/>
          </a:prstGeom>
        </p:spPr>
      </p:pic>
      <p:pic>
        <p:nvPicPr>
          <p:cNvPr id="63" name="Picture 62"/>
          <p:cNvPicPr>
            <a:picLocks/>
          </p:cNvPicPr>
          <p:nvPr/>
        </p:nvPicPr>
        <p:blipFill>
          <a:blip r:embed="rId7" cstate="print">
            <a:extLst>
              <a:ext uri="{28A0092B-C50C-407E-A947-70E740481C1C}">
                <a14:useLocalDpi xmlns:a14="http://schemas.microsoft.com/office/drawing/2010/main" val="0"/>
              </a:ext>
            </a:extLst>
          </a:blip>
          <a:stretch>
            <a:fillRect/>
          </a:stretch>
        </p:blipFill>
        <p:spPr>
          <a:xfrm rot="5400000">
            <a:off x="5638585" y="4245743"/>
            <a:ext cx="803409" cy="45719"/>
          </a:xfrm>
          <a:prstGeom prst="rect">
            <a:avLst/>
          </a:prstGeom>
        </p:spPr>
      </p:pic>
      <p:pic>
        <p:nvPicPr>
          <p:cNvPr id="8" name="Picture 7"/>
          <p:cNvPicPr>
            <a:picLocks/>
          </p:cNvPicPr>
          <p:nvPr/>
        </p:nvPicPr>
        <p:blipFill>
          <a:blip r:embed="rId7" cstate="print">
            <a:extLst>
              <a:ext uri="{28A0092B-C50C-407E-A947-70E740481C1C}">
                <a14:useLocalDpi xmlns:a14="http://schemas.microsoft.com/office/drawing/2010/main" val="0"/>
              </a:ext>
            </a:extLst>
          </a:blip>
          <a:stretch>
            <a:fillRect/>
          </a:stretch>
        </p:blipFill>
        <p:spPr>
          <a:xfrm rot="10800000">
            <a:off x="5487150" y="4619905"/>
            <a:ext cx="576000" cy="50400"/>
          </a:xfrm>
          <a:prstGeom prst="rect">
            <a:avLst/>
          </a:prstGeom>
        </p:spPr>
      </p:pic>
      <p:pic>
        <p:nvPicPr>
          <p:cNvPr id="64" name="Picture 63"/>
          <p:cNvPicPr>
            <a:picLocks/>
          </p:cNvPicPr>
          <p:nvPr/>
        </p:nvPicPr>
        <p:blipFill>
          <a:blip r:embed="rId7" cstate="print">
            <a:extLst>
              <a:ext uri="{28A0092B-C50C-407E-A947-70E740481C1C}">
                <a14:useLocalDpi xmlns:a14="http://schemas.microsoft.com/office/drawing/2010/main" val="0"/>
              </a:ext>
            </a:extLst>
          </a:blip>
          <a:stretch>
            <a:fillRect/>
          </a:stretch>
        </p:blipFill>
        <p:spPr>
          <a:xfrm rot="10800000">
            <a:off x="6017429" y="3868481"/>
            <a:ext cx="281827" cy="48535"/>
          </a:xfrm>
          <a:prstGeom prst="rect">
            <a:avLst/>
          </a:prstGeom>
        </p:spPr>
      </p:pic>
      <p:pic>
        <p:nvPicPr>
          <p:cNvPr id="65" name="Picture 64"/>
          <p:cNvPicPr>
            <a:picLocks/>
          </p:cNvPicPr>
          <p:nvPr/>
        </p:nvPicPr>
        <p:blipFill>
          <a:blip r:embed="rId7">
            <a:extLst>
              <a:ext uri="{28A0092B-C50C-407E-A947-70E740481C1C}">
                <a14:useLocalDpi xmlns:a14="http://schemas.microsoft.com/office/drawing/2010/main" val="0"/>
              </a:ext>
            </a:extLst>
          </a:blip>
          <a:stretch>
            <a:fillRect/>
          </a:stretch>
        </p:blipFill>
        <p:spPr>
          <a:xfrm rot="16200000">
            <a:off x="5468493" y="4659742"/>
            <a:ext cx="1631407" cy="45719"/>
          </a:xfrm>
          <a:prstGeom prst="rect">
            <a:avLst/>
          </a:prstGeom>
        </p:spPr>
      </p:pic>
      <p:sp>
        <p:nvSpPr>
          <p:cNvPr id="60" name="Rectangle 59"/>
          <p:cNvSpPr/>
          <p:nvPr/>
        </p:nvSpPr>
        <p:spPr>
          <a:xfrm>
            <a:off x="2184565" y="1385508"/>
            <a:ext cx="2835480" cy="584775"/>
          </a:xfrm>
          <a:prstGeom prst="rect">
            <a:avLst/>
          </a:prstGeom>
        </p:spPr>
        <p:txBody>
          <a:bodyPr wrap="square">
            <a:spAutoFit/>
          </a:bodyPr>
          <a:lstStyle/>
          <a:p>
            <a:pPr lvl="1">
              <a:spcBef>
                <a:spcPct val="20000"/>
              </a:spcBef>
            </a:pPr>
            <a:r>
              <a:rPr lang="en-GB" sz="1600" dirty="0" smtClean="0">
                <a:solidFill>
                  <a:srgbClr val="0070C0"/>
                </a:solidFill>
              </a:rPr>
              <a:t>Air sampling and measurement</a:t>
            </a:r>
            <a:endParaRPr lang="hr-HR" sz="1600" dirty="0">
              <a:solidFill>
                <a:srgbClr val="0070C0"/>
              </a:solidFill>
            </a:endParaRPr>
          </a:p>
        </p:txBody>
      </p:sp>
      <p:grpSp>
        <p:nvGrpSpPr>
          <p:cNvPr id="66" name="Group 3"/>
          <p:cNvGrpSpPr>
            <a:grpSpLocks noChangeAspect="1"/>
          </p:cNvGrpSpPr>
          <p:nvPr/>
        </p:nvGrpSpPr>
        <p:grpSpPr bwMode="auto">
          <a:xfrm>
            <a:off x="442354" y="6362429"/>
            <a:ext cx="4500798" cy="411137"/>
            <a:chOff x="14858" y="6031800"/>
            <a:chExt cx="7310482" cy="703818"/>
          </a:xfrm>
        </p:grpSpPr>
        <p:pic>
          <p:nvPicPr>
            <p:cNvPr id="6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Rectangle 67"/>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grpSp>
        <p:nvGrpSpPr>
          <p:cNvPr id="69" name="Group 3"/>
          <p:cNvGrpSpPr>
            <a:grpSpLocks noChangeAspect="1"/>
          </p:cNvGrpSpPr>
          <p:nvPr/>
        </p:nvGrpSpPr>
        <p:grpSpPr bwMode="auto">
          <a:xfrm>
            <a:off x="442354" y="6362429"/>
            <a:ext cx="4500798" cy="411137"/>
            <a:chOff x="14858" y="6031800"/>
            <a:chExt cx="7310482" cy="703818"/>
          </a:xfrm>
        </p:grpSpPr>
        <p:pic>
          <p:nvPicPr>
            <p:cNvPr id="7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70"/>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72" name="Rectangle 71"/>
          <p:cNvSpPr/>
          <p:nvPr/>
        </p:nvSpPr>
        <p:spPr>
          <a:xfrm>
            <a:off x="522543" y="626855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3124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par>
                                <p:cTn id="43" presetID="10"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par>
                                <p:cTn id="46" presetID="10" presetClass="entr" presetSubtype="0" fill="hold"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par>
                                <p:cTn id="49" presetID="10" presetClass="entr" presetSubtype="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par>
                                <p:cTn id="52" presetID="10" presetClass="entr" presetSubtype="0" fill="hold"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500"/>
                                        <p:tgtEl>
                                          <p:spTgt spid="25"/>
                                        </p:tgtEl>
                                      </p:cBhvr>
                                    </p:animEffect>
                                  </p:childTnLst>
                                </p:cTn>
                              </p:par>
                              <p:par>
                                <p:cTn id="55" presetID="10" presetClass="entr" presetSubtype="0" fill="hold" nodeType="with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par>
                                <p:cTn id="58" presetID="10" presetClass="entr" presetSubtype="0" fill="hold" nodeType="with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500"/>
                                        <p:tgtEl>
                                          <p:spTgt spid="27"/>
                                        </p:tgtEl>
                                      </p:cBhvr>
                                    </p:animEffect>
                                  </p:childTnLst>
                                </p:cTn>
                              </p:par>
                              <p:par>
                                <p:cTn id="61" presetID="10"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par>
                                <p:cTn id="67" presetID="10" presetClass="entr" presetSubtype="0" fill="hold"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500"/>
                                        <p:tgtEl>
                                          <p:spTgt spid="30"/>
                                        </p:tgtEl>
                                      </p:cBhvr>
                                    </p:animEffect>
                                  </p:childTnLst>
                                </p:cTn>
                              </p:par>
                              <p:par>
                                <p:cTn id="70" presetID="10" presetClass="entr" presetSubtype="0" fill="hold" nodeType="with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fade">
                                      <p:cBhvr>
                                        <p:cTn id="72" dur="500"/>
                                        <p:tgtEl>
                                          <p:spTgt spid="39"/>
                                        </p:tgtEl>
                                      </p:cBhvr>
                                    </p:animEffect>
                                  </p:childTnLst>
                                </p:cTn>
                              </p:par>
                              <p:par>
                                <p:cTn id="73" presetID="10" presetClass="entr" presetSubtype="0" fill="hold" nodeType="with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fade">
                                      <p:cBhvr>
                                        <p:cTn id="75" dur="500"/>
                                        <p:tgtEl>
                                          <p:spTgt spid="40"/>
                                        </p:tgtEl>
                                      </p:cBhvr>
                                    </p:animEffect>
                                  </p:childTnLst>
                                </p:cTn>
                              </p:par>
                              <p:par>
                                <p:cTn id="76" presetID="10" presetClass="entr" presetSubtype="0" fill="hold" nodeType="withEffect">
                                  <p:stCondLst>
                                    <p:cond delay="0"/>
                                  </p:stCondLst>
                                  <p:childTnLst>
                                    <p:set>
                                      <p:cBhvr>
                                        <p:cTn id="77" dur="1" fill="hold">
                                          <p:stCondLst>
                                            <p:cond delay="0"/>
                                          </p:stCondLst>
                                        </p:cTn>
                                        <p:tgtEl>
                                          <p:spTgt spid="41"/>
                                        </p:tgtEl>
                                        <p:attrNameLst>
                                          <p:attrName>style.visibility</p:attrName>
                                        </p:attrNameLst>
                                      </p:cBhvr>
                                      <p:to>
                                        <p:strVal val="visible"/>
                                      </p:to>
                                    </p:set>
                                    <p:animEffect transition="in" filter="fade">
                                      <p:cBhvr>
                                        <p:cTn id="78" dur="500"/>
                                        <p:tgtEl>
                                          <p:spTgt spid="41"/>
                                        </p:tgtEl>
                                      </p:cBhvr>
                                    </p:animEffect>
                                  </p:childTnLst>
                                </p:cTn>
                              </p:par>
                              <p:par>
                                <p:cTn id="79" presetID="10" presetClass="entr" presetSubtype="0" fill="hold" nodeType="with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500"/>
                                        <p:tgtEl>
                                          <p:spTgt spid="42"/>
                                        </p:tgtEl>
                                      </p:cBhvr>
                                    </p:animEffect>
                                  </p:childTnLst>
                                </p:cTn>
                              </p:par>
                              <p:par>
                                <p:cTn id="82" presetID="10" presetClass="entr" presetSubtype="0" fill="hold" nodeType="withEffect">
                                  <p:stCondLst>
                                    <p:cond delay="0"/>
                                  </p:stCondLst>
                                  <p:childTnLst>
                                    <p:set>
                                      <p:cBhvr>
                                        <p:cTn id="83" dur="1" fill="hold">
                                          <p:stCondLst>
                                            <p:cond delay="0"/>
                                          </p:stCondLst>
                                        </p:cTn>
                                        <p:tgtEl>
                                          <p:spTgt spid="43"/>
                                        </p:tgtEl>
                                        <p:attrNameLst>
                                          <p:attrName>style.visibility</p:attrName>
                                        </p:attrNameLst>
                                      </p:cBhvr>
                                      <p:to>
                                        <p:strVal val="visible"/>
                                      </p:to>
                                    </p:set>
                                    <p:animEffect transition="in" filter="fade">
                                      <p:cBhvr>
                                        <p:cTn id="84" dur="500"/>
                                        <p:tgtEl>
                                          <p:spTgt spid="43"/>
                                        </p:tgtEl>
                                      </p:cBhvr>
                                    </p:animEffect>
                                  </p:childTnLst>
                                </p:cTn>
                              </p:par>
                              <p:par>
                                <p:cTn id="85" presetID="10" presetClass="entr" presetSubtype="0" fill="hold" nodeType="with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500"/>
                                        <p:tgtEl>
                                          <p:spTgt spid="44"/>
                                        </p:tgtEl>
                                      </p:cBhvr>
                                    </p:animEffect>
                                  </p:childTnLst>
                                </p:cTn>
                              </p:par>
                              <p:par>
                                <p:cTn id="88" presetID="10" presetClass="entr" presetSubtype="0" fill="hold" nodeType="withEffect">
                                  <p:stCondLst>
                                    <p:cond delay="0"/>
                                  </p:stCondLst>
                                  <p:childTnLst>
                                    <p:set>
                                      <p:cBhvr>
                                        <p:cTn id="89" dur="1" fill="hold">
                                          <p:stCondLst>
                                            <p:cond delay="0"/>
                                          </p:stCondLst>
                                        </p:cTn>
                                        <p:tgtEl>
                                          <p:spTgt spid="45"/>
                                        </p:tgtEl>
                                        <p:attrNameLst>
                                          <p:attrName>style.visibility</p:attrName>
                                        </p:attrNameLst>
                                      </p:cBhvr>
                                      <p:to>
                                        <p:strVal val="visible"/>
                                      </p:to>
                                    </p:set>
                                    <p:animEffect transition="in" filter="fade">
                                      <p:cBhvr>
                                        <p:cTn id="90" dur="500"/>
                                        <p:tgtEl>
                                          <p:spTgt spid="45"/>
                                        </p:tgtEl>
                                      </p:cBhvr>
                                    </p:animEffect>
                                  </p:childTnLst>
                                </p:cTn>
                              </p:par>
                              <p:par>
                                <p:cTn id="91" presetID="10" presetClass="entr" presetSubtype="0" fill="hold" nodeType="withEffect">
                                  <p:stCondLst>
                                    <p:cond delay="0"/>
                                  </p:stCondLst>
                                  <p:childTnLst>
                                    <p:set>
                                      <p:cBhvr>
                                        <p:cTn id="92" dur="1" fill="hold">
                                          <p:stCondLst>
                                            <p:cond delay="0"/>
                                          </p:stCondLst>
                                        </p:cTn>
                                        <p:tgtEl>
                                          <p:spTgt spid="46"/>
                                        </p:tgtEl>
                                        <p:attrNameLst>
                                          <p:attrName>style.visibility</p:attrName>
                                        </p:attrNameLst>
                                      </p:cBhvr>
                                      <p:to>
                                        <p:strVal val="visible"/>
                                      </p:to>
                                    </p:set>
                                    <p:animEffect transition="in" filter="fade">
                                      <p:cBhvr>
                                        <p:cTn id="93" dur="500"/>
                                        <p:tgtEl>
                                          <p:spTgt spid="46"/>
                                        </p:tgtEl>
                                      </p:cBhvr>
                                    </p:animEffect>
                                  </p:childTnLst>
                                </p:cTn>
                              </p:par>
                              <p:par>
                                <p:cTn id="94" presetID="10" presetClass="entr" presetSubtype="0" fill="hold" nodeType="withEffect">
                                  <p:stCondLst>
                                    <p:cond delay="0"/>
                                  </p:stCondLst>
                                  <p:childTnLst>
                                    <p:set>
                                      <p:cBhvr>
                                        <p:cTn id="95" dur="1" fill="hold">
                                          <p:stCondLst>
                                            <p:cond delay="0"/>
                                          </p:stCondLst>
                                        </p:cTn>
                                        <p:tgtEl>
                                          <p:spTgt spid="47"/>
                                        </p:tgtEl>
                                        <p:attrNameLst>
                                          <p:attrName>style.visibility</p:attrName>
                                        </p:attrNameLst>
                                      </p:cBhvr>
                                      <p:to>
                                        <p:strVal val="visible"/>
                                      </p:to>
                                    </p:set>
                                    <p:animEffect transition="in" filter="fade">
                                      <p:cBhvr>
                                        <p:cTn id="96" dur="500"/>
                                        <p:tgtEl>
                                          <p:spTgt spid="47"/>
                                        </p:tgtEl>
                                      </p:cBhvr>
                                    </p:animEffect>
                                  </p:childTnLst>
                                </p:cTn>
                              </p:par>
                              <p:par>
                                <p:cTn id="97" presetID="10" presetClass="entr" presetSubtype="0" fill="hold" nodeType="withEffect">
                                  <p:stCondLst>
                                    <p:cond delay="0"/>
                                  </p:stCondLst>
                                  <p:childTnLst>
                                    <p:set>
                                      <p:cBhvr>
                                        <p:cTn id="98" dur="1" fill="hold">
                                          <p:stCondLst>
                                            <p:cond delay="0"/>
                                          </p:stCondLst>
                                        </p:cTn>
                                        <p:tgtEl>
                                          <p:spTgt spid="48"/>
                                        </p:tgtEl>
                                        <p:attrNameLst>
                                          <p:attrName>style.visibility</p:attrName>
                                        </p:attrNameLst>
                                      </p:cBhvr>
                                      <p:to>
                                        <p:strVal val="visible"/>
                                      </p:to>
                                    </p:set>
                                    <p:animEffect transition="in" filter="fade">
                                      <p:cBhvr>
                                        <p:cTn id="99" dur="500"/>
                                        <p:tgtEl>
                                          <p:spTgt spid="48"/>
                                        </p:tgtEl>
                                      </p:cBhvr>
                                    </p:animEffect>
                                  </p:childTnLst>
                                </p:cTn>
                              </p:par>
                              <p:par>
                                <p:cTn id="100" presetID="10" presetClass="entr" presetSubtype="0" fill="hold" nodeType="withEffect">
                                  <p:stCondLst>
                                    <p:cond delay="0"/>
                                  </p:stCondLst>
                                  <p:childTnLst>
                                    <p:set>
                                      <p:cBhvr>
                                        <p:cTn id="101" dur="1" fill="hold">
                                          <p:stCondLst>
                                            <p:cond delay="0"/>
                                          </p:stCondLst>
                                        </p:cTn>
                                        <p:tgtEl>
                                          <p:spTgt spid="49"/>
                                        </p:tgtEl>
                                        <p:attrNameLst>
                                          <p:attrName>style.visibility</p:attrName>
                                        </p:attrNameLst>
                                      </p:cBhvr>
                                      <p:to>
                                        <p:strVal val="visible"/>
                                      </p:to>
                                    </p:set>
                                    <p:animEffect transition="in" filter="fade">
                                      <p:cBhvr>
                                        <p:cTn id="102" dur="500"/>
                                        <p:tgtEl>
                                          <p:spTgt spid="49"/>
                                        </p:tgtEl>
                                      </p:cBhvr>
                                    </p:animEffect>
                                  </p:childTnLst>
                                </p:cTn>
                              </p:par>
                              <p:par>
                                <p:cTn id="103" presetID="10" presetClass="entr" presetSubtype="0" fill="hold" nodeType="withEffect">
                                  <p:stCondLst>
                                    <p:cond delay="0"/>
                                  </p:stCondLst>
                                  <p:childTnLst>
                                    <p:set>
                                      <p:cBhvr>
                                        <p:cTn id="104" dur="1" fill="hold">
                                          <p:stCondLst>
                                            <p:cond delay="0"/>
                                          </p:stCondLst>
                                        </p:cTn>
                                        <p:tgtEl>
                                          <p:spTgt spid="50"/>
                                        </p:tgtEl>
                                        <p:attrNameLst>
                                          <p:attrName>style.visibility</p:attrName>
                                        </p:attrNameLst>
                                      </p:cBhvr>
                                      <p:to>
                                        <p:strVal val="visible"/>
                                      </p:to>
                                    </p:set>
                                    <p:animEffect transition="in" filter="fade">
                                      <p:cBhvr>
                                        <p:cTn id="105" dur="500"/>
                                        <p:tgtEl>
                                          <p:spTgt spid="50"/>
                                        </p:tgtEl>
                                      </p:cBhvr>
                                    </p:animEffect>
                                  </p:childTnLst>
                                </p:cTn>
                              </p:par>
                              <p:par>
                                <p:cTn id="106" presetID="10" presetClass="entr" presetSubtype="0" fill="hold" nodeType="withEffect">
                                  <p:stCondLst>
                                    <p:cond delay="0"/>
                                  </p:stCondLst>
                                  <p:childTnLst>
                                    <p:set>
                                      <p:cBhvr>
                                        <p:cTn id="107" dur="1" fill="hold">
                                          <p:stCondLst>
                                            <p:cond delay="0"/>
                                          </p:stCondLst>
                                        </p:cTn>
                                        <p:tgtEl>
                                          <p:spTgt spid="51"/>
                                        </p:tgtEl>
                                        <p:attrNameLst>
                                          <p:attrName>style.visibility</p:attrName>
                                        </p:attrNameLst>
                                      </p:cBhvr>
                                      <p:to>
                                        <p:strVal val="visible"/>
                                      </p:to>
                                    </p:set>
                                    <p:animEffect transition="in" filter="fade">
                                      <p:cBhvr>
                                        <p:cTn id="108" dur="500"/>
                                        <p:tgtEl>
                                          <p:spTgt spid="51"/>
                                        </p:tgtEl>
                                      </p:cBhvr>
                                    </p:animEffect>
                                  </p:childTnLst>
                                </p:cTn>
                              </p:par>
                              <p:par>
                                <p:cTn id="109" presetID="10" presetClass="entr" presetSubtype="0" fill="hold" nodeType="withEffect">
                                  <p:stCondLst>
                                    <p:cond delay="0"/>
                                  </p:stCondLst>
                                  <p:childTnLst>
                                    <p:set>
                                      <p:cBhvr>
                                        <p:cTn id="110" dur="1" fill="hold">
                                          <p:stCondLst>
                                            <p:cond delay="0"/>
                                          </p:stCondLst>
                                        </p:cTn>
                                        <p:tgtEl>
                                          <p:spTgt spid="52"/>
                                        </p:tgtEl>
                                        <p:attrNameLst>
                                          <p:attrName>style.visibility</p:attrName>
                                        </p:attrNameLst>
                                      </p:cBhvr>
                                      <p:to>
                                        <p:strVal val="visible"/>
                                      </p:to>
                                    </p:set>
                                    <p:animEffect transition="in" filter="fade">
                                      <p:cBhvr>
                                        <p:cTn id="111" dur="500"/>
                                        <p:tgtEl>
                                          <p:spTgt spid="52"/>
                                        </p:tgtEl>
                                      </p:cBhvr>
                                    </p:animEffect>
                                  </p:childTnLst>
                                </p:cTn>
                              </p:par>
                              <p:par>
                                <p:cTn id="112" presetID="10" presetClass="entr" presetSubtype="0" fill="hold" nodeType="withEffect">
                                  <p:stCondLst>
                                    <p:cond delay="0"/>
                                  </p:stCondLst>
                                  <p:childTnLst>
                                    <p:set>
                                      <p:cBhvr>
                                        <p:cTn id="113" dur="1" fill="hold">
                                          <p:stCondLst>
                                            <p:cond delay="0"/>
                                          </p:stCondLst>
                                        </p:cTn>
                                        <p:tgtEl>
                                          <p:spTgt spid="53"/>
                                        </p:tgtEl>
                                        <p:attrNameLst>
                                          <p:attrName>style.visibility</p:attrName>
                                        </p:attrNameLst>
                                      </p:cBhvr>
                                      <p:to>
                                        <p:strVal val="visible"/>
                                      </p:to>
                                    </p:set>
                                    <p:animEffect transition="in" filter="fade">
                                      <p:cBhvr>
                                        <p:cTn id="114" dur="500"/>
                                        <p:tgtEl>
                                          <p:spTgt spid="53"/>
                                        </p:tgtEl>
                                      </p:cBhvr>
                                    </p:animEffect>
                                  </p:childTnLst>
                                </p:cTn>
                              </p:par>
                              <p:par>
                                <p:cTn id="115" presetID="10" presetClass="entr" presetSubtype="0" fill="hold" nodeType="withEffect">
                                  <p:stCondLst>
                                    <p:cond delay="0"/>
                                  </p:stCondLst>
                                  <p:childTnLst>
                                    <p:set>
                                      <p:cBhvr>
                                        <p:cTn id="116" dur="1" fill="hold">
                                          <p:stCondLst>
                                            <p:cond delay="0"/>
                                          </p:stCondLst>
                                        </p:cTn>
                                        <p:tgtEl>
                                          <p:spTgt spid="54"/>
                                        </p:tgtEl>
                                        <p:attrNameLst>
                                          <p:attrName>style.visibility</p:attrName>
                                        </p:attrNameLst>
                                      </p:cBhvr>
                                      <p:to>
                                        <p:strVal val="visible"/>
                                      </p:to>
                                    </p:set>
                                    <p:animEffect transition="in" filter="fade">
                                      <p:cBhvr>
                                        <p:cTn id="117" dur="500"/>
                                        <p:tgtEl>
                                          <p:spTgt spid="54"/>
                                        </p:tgtEl>
                                      </p:cBhvr>
                                    </p:animEffect>
                                  </p:childTnLst>
                                </p:cTn>
                              </p:par>
                              <p:par>
                                <p:cTn id="118" presetID="10" presetClass="entr" presetSubtype="0" fill="hold" nodeType="withEffect">
                                  <p:stCondLst>
                                    <p:cond delay="0"/>
                                  </p:stCondLst>
                                  <p:childTnLst>
                                    <p:set>
                                      <p:cBhvr>
                                        <p:cTn id="119" dur="1" fill="hold">
                                          <p:stCondLst>
                                            <p:cond delay="0"/>
                                          </p:stCondLst>
                                        </p:cTn>
                                        <p:tgtEl>
                                          <p:spTgt spid="55"/>
                                        </p:tgtEl>
                                        <p:attrNameLst>
                                          <p:attrName>style.visibility</p:attrName>
                                        </p:attrNameLst>
                                      </p:cBhvr>
                                      <p:to>
                                        <p:strVal val="visible"/>
                                      </p:to>
                                    </p:set>
                                    <p:animEffect transition="in" filter="fade">
                                      <p:cBhvr>
                                        <p:cTn id="120" dur="500"/>
                                        <p:tgtEl>
                                          <p:spTgt spid="55"/>
                                        </p:tgtEl>
                                      </p:cBhvr>
                                    </p:animEffect>
                                  </p:childTnLst>
                                </p:cTn>
                              </p:par>
                              <p:par>
                                <p:cTn id="121" presetID="10" presetClass="entr" presetSubtype="0" fill="hold" nodeType="withEffect">
                                  <p:stCondLst>
                                    <p:cond delay="0"/>
                                  </p:stCondLst>
                                  <p:childTnLst>
                                    <p:set>
                                      <p:cBhvr>
                                        <p:cTn id="122" dur="1" fill="hold">
                                          <p:stCondLst>
                                            <p:cond delay="0"/>
                                          </p:stCondLst>
                                        </p:cTn>
                                        <p:tgtEl>
                                          <p:spTgt spid="56"/>
                                        </p:tgtEl>
                                        <p:attrNameLst>
                                          <p:attrName>style.visibility</p:attrName>
                                        </p:attrNameLst>
                                      </p:cBhvr>
                                      <p:to>
                                        <p:strVal val="visible"/>
                                      </p:to>
                                    </p:set>
                                    <p:animEffect transition="in" filter="fade">
                                      <p:cBhvr>
                                        <p:cTn id="123" dur="500"/>
                                        <p:tgtEl>
                                          <p:spTgt spid="56"/>
                                        </p:tgtEl>
                                      </p:cBhvr>
                                    </p:animEffect>
                                  </p:childTnLst>
                                </p:cTn>
                              </p:par>
                              <p:par>
                                <p:cTn id="124" presetID="10" presetClass="entr" presetSubtype="0" fill="hold" nodeType="withEffect">
                                  <p:stCondLst>
                                    <p:cond delay="0"/>
                                  </p:stCondLst>
                                  <p:childTnLst>
                                    <p:set>
                                      <p:cBhvr>
                                        <p:cTn id="125" dur="1" fill="hold">
                                          <p:stCondLst>
                                            <p:cond delay="0"/>
                                          </p:stCondLst>
                                        </p:cTn>
                                        <p:tgtEl>
                                          <p:spTgt spid="57"/>
                                        </p:tgtEl>
                                        <p:attrNameLst>
                                          <p:attrName>style.visibility</p:attrName>
                                        </p:attrNameLst>
                                      </p:cBhvr>
                                      <p:to>
                                        <p:strVal val="visible"/>
                                      </p:to>
                                    </p:set>
                                    <p:animEffect transition="in" filter="fade">
                                      <p:cBhvr>
                                        <p:cTn id="126" dur="500"/>
                                        <p:tgtEl>
                                          <p:spTgt spid="57"/>
                                        </p:tgtEl>
                                      </p:cBhvr>
                                    </p:animEffect>
                                  </p:childTnLst>
                                </p:cTn>
                              </p:par>
                              <p:par>
                                <p:cTn id="127" presetID="10" presetClass="entr" presetSubtype="0" fill="hold" nodeType="withEffect">
                                  <p:stCondLst>
                                    <p:cond delay="0"/>
                                  </p:stCondLst>
                                  <p:childTnLst>
                                    <p:set>
                                      <p:cBhvr>
                                        <p:cTn id="128" dur="1" fill="hold">
                                          <p:stCondLst>
                                            <p:cond delay="0"/>
                                          </p:stCondLst>
                                        </p:cTn>
                                        <p:tgtEl>
                                          <p:spTgt spid="58"/>
                                        </p:tgtEl>
                                        <p:attrNameLst>
                                          <p:attrName>style.visibility</p:attrName>
                                        </p:attrNameLst>
                                      </p:cBhvr>
                                      <p:to>
                                        <p:strVal val="visible"/>
                                      </p:to>
                                    </p:set>
                                    <p:animEffect transition="in" filter="fade">
                                      <p:cBhvr>
                                        <p:cTn id="129" dur="500"/>
                                        <p:tgtEl>
                                          <p:spTgt spid="58"/>
                                        </p:tgtEl>
                                      </p:cBhvr>
                                    </p:animEffect>
                                  </p:childTnLst>
                                </p:cTn>
                              </p:par>
                              <p:par>
                                <p:cTn id="130" presetID="10" presetClass="entr" presetSubtype="0" fill="hold" nodeType="withEffect">
                                  <p:stCondLst>
                                    <p:cond delay="0"/>
                                  </p:stCondLst>
                                  <p:childTnLst>
                                    <p:set>
                                      <p:cBhvr>
                                        <p:cTn id="131" dur="1" fill="hold">
                                          <p:stCondLst>
                                            <p:cond delay="0"/>
                                          </p:stCondLst>
                                        </p:cTn>
                                        <p:tgtEl>
                                          <p:spTgt spid="59"/>
                                        </p:tgtEl>
                                        <p:attrNameLst>
                                          <p:attrName>style.visibility</p:attrName>
                                        </p:attrNameLst>
                                      </p:cBhvr>
                                      <p:to>
                                        <p:strVal val="visible"/>
                                      </p:to>
                                    </p:set>
                                    <p:animEffect transition="in" filter="fade">
                                      <p:cBhvr>
                                        <p:cTn id="132" dur="500"/>
                                        <p:tgtEl>
                                          <p:spTgt spid="59"/>
                                        </p:tgtEl>
                                      </p:cBhvr>
                                    </p:animEffect>
                                  </p:childTnLst>
                                </p:cTn>
                              </p:par>
                              <p:par>
                                <p:cTn id="133" presetID="10" presetClass="entr" presetSubtype="0" fill="hold" nodeType="withEffect">
                                  <p:stCondLst>
                                    <p:cond delay="0"/>
                                  </p:stCondLst>
                                  <p:childTnLst>
                                    <p:set>
                                      <p:cBhvr>
                                        <p:cTn id="134" dur="1" fill="hold">
                                          <p:stCondLst>
                                            <p:cond delay="0"/>
                                          </p:stCondLst>
                                        </p:cTn>
                                        <p:tgtEl>
                                          <p:spTgt spid="62"/>
                                        </p:tgtEl>
                                        <p:attrNameLst>
                                          <p:attrName>style.visibility</p:attrName>
                                        </p:attrNameLst>
                                      </p:cBhvr>
                                      <p:to>
                                        <p:strVal val="visible"/>
                                      </p:to>
                                    </p:set>
                                    <p:animEffect transition="in" filter="fade">
                                      <p:cBhvr>
                                        <p:cTn id="135" dur="500"/>
                                        <p:tgtEl>
                                          <p:spTgt spid="62"/>
                                        </p:tgtEl>
                                      </p:cBhvr>
                                    </p:animEffect>
                                  </p:childTnLst>
                                </p:cTn>
                              </p:par>
                              <p:par>
                                <p:cTn id="136" presetID="10" presetClass="entr" presetSubtype="0" fill="hold" nodeType="withEffect">
                                  <p:stCondLst>
                                    <p:cond delay="0"/>
                                  </p:stCondLst>
                                  <p:childTnLst>
                                    <p:set>
                                      <p:cBhvr>
                                        <p:cTn id="137" dur="1" fill="hold">
                                          <p:stCondLst>
                                            <p:cond delay="0"/>
                                          </p:stCondLst>
                                        </p:cTn>
                                        <p:tgtEl>
                                          <p:spTgt spid="61"/>
                                        </p:tgtEl>
                                        <p:attrNameLst>
                                          <p:attrName>style.visibility</p:attrName>
                                        </p:attrNameLst>
                                      </p:cBhvr>
                                      <p:to>
                                        <p:strVal val="visible"/>
                                      </p:to>
                                    </p:set>
                                    <p:animEffect transition="in" filter="fade">
                                      <p:cBhvr>
                                        <p:cTn id="138" dur="500"/>
                                        <p:tgtEl>
                                          <p:spTgt spid="61"/>
                                        </p:tgtEl>
                                      </p:cBhvr>
                                    </p:animEffect>
                                  </p:childTnLst>
                                </p:cTn>
                              </p:par>
                              <p:par>
                                <p:cTn id="139" presetID="10" presetClass="entr" presetSubtype="0" fill="hold" nodeType="withEffect">
                                  <p:stCondLst>
                                    <p:cond delay="0"/>
                                  </p:stCondLst>
                                  <p:childTnLst>
                                    <p:set>
                                      <p:cBhvr>
                                        <p:cTn id="140" dur="1" fill="hold">
                                          <p:stCondLst>
                                            <p:cond delay="0"/>
                                          </p:stCondLst>
                                        </p:cTn>
                                        <p:tgtEl>
                                          <p:spTgt spid="8"/>
                                        </p:tgtEl>
                                        <p:attrNameLst>
                                          <p:attrName>style.visibility</p:attrName>
                                        </p:attrNameLst>
                                      </p:cBhvr>
                                      <p:to>
                                        <p:strVal val="visible"/>
                                      </p:to>
                                    </p:set>
                                    <p:animEffect transition="in" filter="fade">
                                      <p:cBhvr>
                                        <p:cTn id="141" dur="500"/>
                                        <p:tgtEl>
                                          <p:spTgt spid="8"/>
                                        </p:tgtEl>
                                      </p:cBhvr>
                                    </p:animEffect>
                                  </p:childTnLst>
                                </p:cTn>
                              </p:par>
                              <p:par>
                                <p:cTn id="142" presetID="10" presetClass="entr" presetSubtype="0" fill="hold" nodeType="withEffect">
                                  <p:stCondLst>
                                    <p:cond delay="0"/>
                                  </p:stCondLst>
                                  <p:childTnLst>
                                    <p:set>
                                      <p:cBhvr>
                                        <p:cTn id="143" dur="1" fill="hold">
                                          <p:stCondLst>
                                            <p:cond delay="0"/>
                                          </p:stCondLst>
                                        </p:cTn>
                                        <p:tgtEl>
                                          <p:spTgt spid="63"/>
                                        </p:tgtEl>
                                        <p:attrNameLst>
                                          <p:attrName>style.visibility</p:attrName>
                                        </p:attrNameLst>
                                      </p:cBhvr>
                                      <p:to>
                                        <p:strVal val="visible"/>
                                      </p:to>
                                    </p:set>
                                    <p:animEffect transition="in" filter="fade">
                                      <p:cBhvr>
                                        <p:cTn id="144" dur="500"/>
                                        <p:tgtEl>
                                          <p:spTgt spid="63"/>
                                        </p:tgtEl>
                                      </p:cBhvr>
                                    </p:animEffect>
                                  </p:childTnLst>
                                </p:cTn>
                              </p:par>
                              <p:par>
                                <p:cTn id="145" presetID="10" presetClass="entr" presetSubtype="0" fill="hold" nodeType="withEffect">
                                  <p:stCondLst>
                                    <p:cond delay="0"/>
                                  </p:stCondLst>
                                  <p:childTnLst>
                                    <p:set>
                                      <p:cBhvr>
                                        <p:cTn id="146" dur="1" fill="hold">
                                          <p:stCondLst>
                                            <p:cond delay="0"/>
                                          </p:stCondLst>
                                        </p:cTn>
                                        <p:tgtEl>
                                          <p:spTgt spid="64"/>
                                        </p:tgtEl>
                                        <p:attrNameLst>
                                          <p:attrName>style.visibility</p:attrName>
                                        </p:attrNameLst>
                                      </p:cBhvr>
                                      <p:to>
                                        <p:strVal val="visible"/>
                                      </p:to>
                                    </p:set>
                                    <p:animEffect transition="in" filter="fade">
                                      <p:cBhvr>
                                        <p:cTn id="147" dur="500"/>
                                        <p:tgtEl>
                                          <p:spTgt spid="64"/>
                                        </p:tgtEl>
                                      </p:cBhvr>
                                    </p:animEffect>
                                  </p:childTnLst>
                                </p:cTn>
                              </p:par>
                              <p:par>
                                <p:cTn id="148" presetID="10" presetClass="entr" presetSubtype="0" fill="hold" nodeType="withEffect">
                                  <p:stCondLst>
                                    <p:cond delay="0"/>
                                  </p:stCondLst>
                                  <p:childTnLst>
                                    <p:set>
                                      <p:cBhvr>
                                        <p:cTn id="149" dur="1" fill="hold">
                                          <p:stCondLst>
                                            <p:cond delay="0"/>
                                          </p:stCondLst>
                                        </p:cTn>
                                        <p:tgtEl>
                                          <p:spTgt spid="65"/>
                                        </p:tgtEl>
                                        <p:attrNameLst>
                                          <p:attrName>style.visibility</p:attrName>
                                        </p:attrNameLst>
                                      </p:cBhvr>
                                      <p:to>
                                        <p:strVal val="visible"/>
                                      </p:to>
                                    </p:set>
                                    <p:animEffect transition="in" filter="fade">
                                      <p:cBhvr>
                                        <p:cTn id="150" dur="500"/>
                                        <p:tgtEl>
                                          <p:spTgt spid="65"/>
                                        </p:tgtEl>
                                      </p:cBhvr>
                                    </p:animEffect>
                                  </p:childTnLst>
                                </p:cTn>
                              </p:par>
                              <p:par>
                                <p:cTn id="151" presetID="2" presetClass="entr" presetSubtype="4" fill="hold" grpId="0" nodeType="withEffect">
                                  <p:stCondLst>
                                    <p:cond delay="0"/>
                                  </p:stCondLst>
                                  <p:childTnLst>
                                    <p:set>
                                      <p:cBhvr>
                                        <p:cTn id="152" dur="1" fill="hold">
                                          <p:stCondLst>
                                            <p:cond delay="0"/>
                                          </p:stCondLst>
                                        </p:cTn>
                                        <p:tgtEl>
                                          <p:spTgt spid="60"/>
                                        </p:tgtEl>
                                        <p:attrNameLst>
                                          <p:attrName>style.visibility</p:attrName>
                                        </p:attrNameLst>
                                      </p:cBhvr>
                                      <p:to>
                                        <p:strVal val="visible"/>
                                      </p:to>
                                    </p:set>
                                    <p:anim calcmode="lin" valueType="num">
                                      <p:cBhvr additive="base">
                                        <p:cTn id="153" dur="500" fill="hold"/>
                                        <p:tgtEl>
                                          <p:spTgt spid="60"/>
                                        </p:tgtEl>
                                        <p:attrNameLst>
                                          <p:attrName>ppt_x</p:attrName>
                                        </p:attrNameLst>
                                      </p:cBhvr>
                                      <p:tavLst>
                                        <p:tav tm="0">
                                          <p:val>
                                            <p:strVal val="#ppt_x"/>
                                          </p:val>
                                        </p:tav>
                                        <p:tav tm="100000">
                                          <p:val>
                                            <p:strVal val="#ppt_x"/>
                                          </p:val>
                                        </p:tav>
                                      </p:tavLst>
                                    </p:anim>
                                    <p:anim calcmode="lin" valueType="num">
                                      <p:cBhvr additive="base">
                                        <p:cTn id="154"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000" b="1" dirty="0" smtClean="0">
                <a:solidFill>
                  <a:schemeClr val="tx2"/>
                </a:solidFill>
                <a:effectLst>
                  <a:glow>
                    <a:srgbClr val="7F7F7F">
                      <a:alpha val="35000"/>
                    </a:srgbClr>
                  </a:glow>
                </a:effectLst>
              </a:rPr>
              <a:t>    </a:t>
            </a:r>
            <a:r>
              <a:rPr lang="en-GB" sz="2000" b="1" dirty="0">
                <a:solidFill>
                  <a:schemeClr val="tx2"/>
                </a:solidFill>
                <a:effectLst>
                  <a:glow>
                    <a:srgbClr val="7F7F7F">
                      <a:alpha val="35000"/>
                    </a:srgbClr>
                  </a:glow>
                </a:effectLst>
              </a:rPr>
              <a:t>An example of connecting equipment in monitoring station (</a:t>
            </a:r>
            <a:r>
              <a:rPr lang="en-GB" sz="2000" b="1" dirty="0" err="1">
                <a:solidFill>
                  <a:schemeClr val="tx2"/>
                </a:solidFill>
                <a:effectLst>
                  <a:glow>
                    <a:srgbClr val="7F7F7F">
                      <a:alpha val="35000"/>
                    </a:srgbClr>
                  </a:glow>
                </a:effectLst>
              </a:rPr>
              <a:t>pneumatica</a:t>
            </a:r>
            <a:r>
              <a:rPr lang="en-GB" sz="2000" b="1" dirty="0">
                <a:solidFill>
                  <a:schemeClr val="tx2"/>
                </a:solidFill>
                <a:effectLst>
                  <a:glow>
                    <a:srgbClr val="7F7F7F">
                      <a:alpha val="35000"/>
                    </a:srgbClr>
                  </a:glow>
                </a:effectLst>
              </a:rPr>
              <a:t>)</a:t>
            </a:r>
            <a:endParaRPr lang="hr-HR" sz="2000" b="1" dirty="0" smtClean="0">
              <a:solidFill>
                <a:schemeClr val="tx2"/>
              </a:solidFill>
              <a:effectLst>
                <a:glow>
                  <a:srgbClr val="7F7F7F">
                    <a:alpha val="35000"/>
                  </a:srgbClr>
                </a:glow>
              </a:effectLst>
            </a:endParaRPr>
          </a:p>
        </p:txBody>
      </p:sp>
      <p:grpSp>
        <p:nvGrpSpPr>
          <p:cNvPr id="6" name="Group 5"/>
          <p:cNvGrpSpPr/>
          <p:nvPr/>
        </p:nvGrpSpPr>
        <p:grpSpPr>
          <a:xfrm>
            <a:off x="376239" y="6334443"/>
            <a:ext cx="4566913" cy="439123"/>
            <a:chOff x="71999" y="6334443"/>
            <a:chExt cx="4566913" cy="439123"/>
          </a:xfrm>
        </p:grpSpPr>
        <p:grpSp>
          <p:nvGrpSpPr>
            <p:cNvPr id="14338" name="Group 3"/>
            <p:cNvGrpSpPr>
              <a:grpSpLocks noChangeAspect="1"/>
            </p:cNvGrpSpPr>
            <p:nvPr/>
          </p:nvGrpSpPr>
          <p:grpSpPr bwMode="auto">
            <a:xfrm>
              <a:off x="138114" y="6362429"/>
              <a:ext cx="4500798" cy="411137"/>
              <a:chOff x="14858" y="6031800"/>
              <a:chExt cx="7310482" cy="703818"/>
            </a:xfrm>
          </p:grpSpPr>
          <p:pic>
            <p:nvPicPr>
              <p:cNvPr id="1434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Environmental Protection Institute</a:t>
                </a:r>
                <a:endParaRPr lang="hr-HR" sz="1200" dirty="0">
                  <a:latin typeface="Arial Narrow" pitchFamily="34" charset="0"/>
                  <a:cs typeface="+mn-cs"/>
                </a:endParaRP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1723" y="1342810"/>
            <a:ext cx="7197754" cy="4716697"/>
          </a:xfrm>
          <a:prstGeom prst="rect">
            <a:avLst/>
          </a:prstGeom>
        </p:spPr>
      </p:pic>
      <p:pic>
        <p:nvPicPr>
          <p:cNvPr id="3" name="Picture 2"/>
          <p:cNvPicPr>
            <a:picLocks/>
          </p:cNvPicPr>
          <p:nvPr/>
        </p:nvPicPr>
        <p:blipFill>
          <a:blip r:embed="rId6">
            <a:extLst>
              <a:ext uri="{28A0092B-C50C-407E-A947-70E740481C1C}">
                <a14:useLocalDpi xmlns:a14="http://schemas.microsoft.com/office/drawing/2010/main" val="0"/>
              </a:ext>
            </a:extLst>
          </a:blip>
          <a:stretch>
            <a:fillRect/>
          </a:stretch>
        </p:blipFill>
        <p:spPr>
          <a:xfrm rot="5400000">
            <a:off x="-296426" y="3594335"/>
            <a:ext cx="4572000" cy="51822"/>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flipV="1">
            <a:off x="5276615" y="1753365"/>
            <a:ext cx="788563" cy="100541"/>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flipV="1">
            <a:off x="6100134" y="1753364"/>
            <a:ext cx="788563" cy="100541"/>
          </a:xfrm>
          <a:prstGeom prst="rect">
            <a:avLst/>
          </a:prstGeom>
        </p:spPr>
      </p:pic>
      <p:pic>
        <p:nvPicPr>
          <p:cNvPr id="14" name="Picture 13"/>
          <p:cNvPicPr>
            <a:picLocks/>
          </p:cNvPicPr>
          <p:nvPr/>
        </p:nvPicPr>
        <p:blipFill>
          <a:blip r:embed="rId6">
            <a:extLst>
              <a:ext uri="{28A0092B-C50C-407E-A947-70E740481C1C}">
                <a14:useLocalDpi xmlns:a14="http://schemas.microsoft.com/office/drawing/2010/main" val="0"/>
              </a:ext>
            </a:extLst>
          </a:blip>
          <a:stretch>
            <a:fillRect/>
          </a:stretch>
        </p:blipFill>
        <p:spPr>
          <a:xfrm rot="5400000" flipV="1">
            <a:off x="7373376" y="1923027"/>
            <a:ext cx="1044000" cy="10054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668941" y="4459975"/>
            <a:ext cx="2952000" cy="58936"/>
          </a:xfrm>
          <a:prstGeom prst="rect">
            <a:avLst/>
          </a:prstGeom>
        </p:spPr>
      </p:pic>
      <p:pic>
        <p:nvPicPr>
          <p:cNvPr id="16" name="Picture 15"/>
          <p:cNvPicPr>
            <a:picLocks/>
          </p:cNvPicPr>
          <p:nvPr/>
        </p:nvPicPr>
        <p:blipFill>
          <a:blip r:embed="rId6">
            <a:extLst>
              <a:ext uri="{28A0092B-C50C-407E-A947-70E740481C1C}">
                <a14:useLocalDpi xmlns:a14="http://schemas.microsoft.com/office/drawing/2010/main" val="0"/>
              </a:ext>
            </a:extLst>
          </a:blip>
          <a:stretch>
            <a:fillRect/>
          </a:stretch>
        </p:blipFill>
        <p:spPr>
          <a:xfrm rot="5400000">
            <a:off x="6398310" y="4479620"/>
            <a:ext cx="2844000" cy="49589"/>
          </a:xfrm>
          <a:prstGeom prst="rect">
            <a:avLst/>
          </a:prstGeom>
        </p:spPr>
      </p:pic>
      <p:pic>
        <p:nvPicPr>
          <p:cNvPr id="18" name="Picture 17"/>
          <p:cNvPicPr>
            <a:picLocks/>
          </p:cNvPicPr>
          <p:nvPr/>
        </p:nvPicPr>
        <p:blipFill>
          <a:blip r:embed="rId6">
            <a:extLst>
              <a:ext uri="{28A0092B-C50C-407E-A947-70E740481C1C}">
                <a14:useLocalDpi xmlns:a14="http://schemas.microsoft.com/office/drawing/2010/main" val="0"/>
              </a:ext>
            </a:extLst>
          </a:blip>
          <a:stretch>
            <a:fillRect/>
          </a:stretch>
        </p:blipFill>
        <p:spPr>
          <a:xfrm rot="5400000">
            <a:off x="6112193" y="4545228"/>
            <a:ext cx="2772000" cy="49589"/>
          </a:xfrm>
          <a:prstGeom prst="rect">
            <a:avLst/>
          </a:prstGeom>
        </p:spPr>
      </p:pic>
      <p:pic>
        <p:nvPicPr>
          <p:cNvPr id="19" name="Picture 18"/>
          <p:cNvPicPr>
            <a:picLocks/>
          </p:cNvPicPr>
          <p:nvPr/>
        </p:nvPicPr>
        <p:blipFill>
          <a:blip r:embed="rId6">
            <a:extLst>
              <a:ext uri="{28A0092B-C50C-407E-A947-70E740481C1C}">
                <a14:useLocalDpi xmlns:a14="http://schemas.microsoft.com/office/drawing/2010/main" val="0"/>
              </a:ext>
            </a:extLst>
          </a:blip>
          <a:stretch>
            <a:fillRect/>
          </a:stretch>
        </p:blipFill>
        <p:spPr>
          <a:xfrm rot="5400000">
            <a:off x="5650099" y="2895350"/>
            <a:ext cx="576000" cy="49589"/>
          </a:xfrm>
          <a:prstGeom prst="rect">
            <a:avLst/>
          </a:prstGeom>
        </p:spPr>
      </p:pic>
      <p:pic>
        <p:nvPicPr>
          <p:cNvPr id="20" name="Picture 19"/>
          <p:cNvPicPr>
            <a:picLocks/>
          </p:cNvPicPr>
          <p:nvPr/>
        </p:nvPicPr>
        <p:blipFill>
          <a:blip r:embed="rId6">
            <a:extLst>
              <a:ext uri="{28A0092B-C50C-407E-A947-70E740481C1C}">
                <a14:useLocalDpi xmlns:a14="http://schemas.microsoft.com/office/drawing/2010/main" val="0"/>
              </a:ext>
            </a:extLst>
          </a:blip>
          <a:stretch>
            <a:fillRect/>
          </a:stretch>
        </p:blipFill>
        <p:spPr>
          <a:xfrm rot="5400000">
            <a:off x="6526257" y="2836945"/>
            <a:ext cx="468000" cy="49589"/>
          </a:xfrm>
          <a:prstGeom prst="rect">
            <a:avLst/>
          </a:prstGeom>
        </p:spPr>
      </p:pic>
      <p:pic>
        <p:nvPicPr>
          <p:cNvPr id="21" name="Picture 20"/>
          <p:cNvPicPr>
            <a:picLocks/>
          </p:cNvPicPr>
          <p:nvPr/>
        </p:nvPicPr>
        <p:blipFill>
          <a:blip r:embed="rId6">
            <a:extLst>
              <a:ext uri="{28A0092B-C50C-407E-A947-70E740481C1C}">
                <a14:useLocalDpi xmlns:a14="http://schemas.microsoft.com/office/drawing/2010/main" val="0"/>
              </a:ext>
            </a:extLst>
          </a:blip>
          <a:stretch>
            <a:fillRect/>
          </a:stretch>
        </p:blipFill>
        <p:spPr>
          <a:xfrm>
            <a:off x="5913304" y="3168268"/>
            <a:ext cx="1620000" cy="49589"/>
          </a:xfrm>
          <a:prstGeom prst="rect">
            <a:avLst/>
          </a:prstGeom>
        </p:spPr>
      </p:pic>
      <p:pic>
        <p:nvPicPr>
          <p:cNvPr id="22" name="Picture 21"/>
          <p:cNvPicPr>
            <a:picLocks/>
          </p:cNvPicPr>
          <p:nvPr/>
        </p:nvPicPr>
        <p:blipFill>
          <a:blip r:embed="rId6">
            <a:extLst>
              <a:ext uri="{28A0092B-C50C-407E-A947-70E740481C1C}">
                <a14:useLocalDpi xmlns:a14="http://schemas.microsoft.com/office/drawing/2010/main" val="0"/>
              </a:ext>
            </a:extLst>
          </a:blip>
          <a:stretch>
            <a:fillRect/>
          </a:stretch>
        </p:blipFill>
        <p:spPr>
          <a:xfrm>
            <a:off x="6735462" y="3082414"/>
            <a:ext cx="1080000" cy="49589"/>
          </a:xfrm>
          <a:prstGeom prst="rect">
            <a:avLst/>
          </a:prstGeom>
        </p:spPr>
      </p:pic>
      <p:pic>
        <p:nvPicPr>
          <p:cNvPr id="24" name="Picture 23"/>
          <p:cNvPicPr>
            <a:picLocks/>
          </p:cNvPicPr>
          <p:nvPr/>
        </p:nvPicPr>
        <p:blipFill>
          <a:blip r:embed="rId6">
            <a:extLst>
              <a:ext uri="{28A0092B-C50C-407E-A947-70E740481C1C}">
                <a14:useLocalDpi xmlns:a14="http://schemas.microsoft.com/office/drawing/2010/main" val="0"/>
              </a:ext>
            </a:extLst>
          </a:blip>
          <a:stretch>
            <a:fillRect/>
          </a:stretch>
        </p:blipFill>
        <p:spPr>
          <a:xfrm rot="10800000">
            <a:off x="2874331" y="2432796"/>
            <a:ext cx="324000" cy="49589"/>
          </a:xfrm>
          <a:prstGeom prst="rect">
            <a:avLst/>
          </a:prstGeom>
        </p:spPr>
      </p:pic>
      <p:pic>
        <p:nvPicPr>
          <p:cNvPr id="25" name="Picture 24"/>
          <p:cNvPicPr>
            <a:picLocks/>
          </p:cNvPicPr>
          <p:nvPr/>
        </p:nvPicPr>
        <p:blipFill>
          <a:blip r:embed="rId6">
            <a:extLst>
              <a:ext uri="{28A0092B-C50C-407E-A947-70E740481C1C}">
                <a14:useLocalDpi xmlns:a14="http://schemas.microsoft.com/office/drawing/2010/main" val="0"/>
              </a:ext>
            </a:extLst>
          </a:blip>
          <a:stretch>
            <a:fillRect/>
          </a:stretch>
        </p:blipFill>
        <p:spPr>
          <a:xfrm rot="10800000">
            <a:off x="2866382" y="2911703"/>
            <a:ext cx="324000" cy="49589"/>
          </a:xfrm>
          <a:prstGeom prst="rect">
            <a:avLst/>
          </a:prstGeom>
        </p:spPr>
      </p:pic>
      <p:pic>
        <p:nvPicPr>
          <p:cNvPr id="26" name="Picture 25"/>
          <p:cNvPicPr>
            <a:picLocks/>
          </p:cNvPicPr>
          <p:nvPr/>
        </p:nvPicPr>
        <p:blipFill>
          <a:blip r:embed="rId6">
            <a:extLst>
              <a:ext uri="{28A0092B-C50C-407E-A947-70E740481C1C}">
                <a14:useLocalDpi xmlns:a14="http://schemas.microsoft.com/office/drawing/2010/main" val="0"/>
              </a:ext>
            </a:extLst>
          </a:blip>
          <a:stretch>
            <a:fillRect/>
          </a:stretch>
        </p:blipFill>
        <p:spPr>
          <a:xfrm rot="10800000">
            <a:off x="2863949" y="3415405"/>
            <a:ext cx="324000" cy="49589"/>
          </a:xfrm>
          <a:prstGeom prst="rect">
            <a:avLst/>
          </a:prstGeom>
        </p:spPr>
      </p:pic>
      <p:pic>
        <p:nvPicPr>
          <p:cNvPr id="27" name="Picture 26"/>
          <p:cNvPicPr>
            <a:picLocks/>
          </p:cNvPicPr>
          <p:nvPr/>
        </p:nvPicPr>
        <p:blipFill>
          <a:blip r:embed="rId6">
            <a:extLst>
              <a:ext uri="{28A0092B-C50C-407E-A947-70E740481C1C}">
                <a14:useLocalDpi xmlns:a14="http://schemas.microsoft.com/office/drawing/2010/main" val="0"/>
              </a:ext>
            </a:extLst>
          </a:blip>
          <a:stretch>
            <a:fillRect/>
          </a:stretch>
        </p:blipFill>
        <p:spPr>
          <a:xfrm rot="10800000">
            <a:off x="2863948" y="3917016"/>
            <a:ext cx="324000" cy="49589"/>
          </a:xfrm>
          <a:prstGeom prst="rect">
            <a:avLst/>
          </a:prstGeom>
        </p:spPr>
      </p:pic>
      <p:pic>
        <p:nvPicPr>
          <p:cNvPr id="28" name="Picture 27"/>
          <p:cNvPicPr>
            <a:picLocks/>
          </p:cNvPicPr>
          <p:nvPr/>
        </p:nvPicPr>
        <p:blipFill>
          <a:blip r:embed="rId6">
            <a:extLst>
              <a:ext uri="{28A0092B-C50C-407E-A947-70E740481C1C}">
                <a14:useLocalDpi xmlns:a14="http://schemas.microsoft.com/office/drawing/2010/main" val="0"/>
              </a:ext>
            </a:extLst>
          </a:blip>
          <a:stretch>
            <a:fillRect/>
          </a:stretch>
        </p:blipFill>
        <p:spPr>
          <a:xfrm rot="10800000">
            <a:off x="2863948" y="4420718"/>
            <a:ext cx="324000" cy="49589"/>
          </a:xfrm>
          <a:prstGeom prst="rect">
            <a:avLst/>
          </a:prstGeom>
        </p:spPr>
      </p:pic>
      <p:pic>
        <p:nvPicPr>
          <p:cNvPr id="29" name="Picture 28"/>
          <p:cNvPicPr>
            <a:picLocks/>
          </p:cNvPicPr>
          <p:nvPr/>
        </p:nvPicPr>
        <p:blipFill>
          <a:blip r:embed="rId6">
            <a:extLst>
              <a:ext uri="{28A0092B-C50C-407E-A947-70E740481C1C}">
                <a14:useLocalDpi xmlns:a14="http://schemas.microsoft.com/office/drawing/2010/main" val="0"/>
              </a:ext>
            </a:extLst>
          </a:blip>
          <a:stretch>
            <a:fillRect/>
          </a:stretch>
        </p:blipFill>
        <p:spPr>
          <a:xfrm rot="10800000">
            <a:off x="2880687" y="4806568"/>
            <a:ext cx="1836000" cy="49589"/>
          </a:xfrm>
          <a:prstGeom prst="rect">
            <a:avLst/>
          </a:prstGeom>
        </p:spPr>
      </p:pic>
      <p:pic>
        <p:nvPicPr>
          <p:cNvPr id="30" name="Picture 29"/>
          <p:cNvPicPr>
            <a:picLocks/>
          </p:cNvPicPr>
          <p:nvPr/>
        </p:nvPicPr>
        <p:blipFill>
          <a:blip r:embed="rId6">
            <a:extLst>
              <a:ext uri="{28A0092B-C50C-407E-A947-70E740481C1C}">
                <a14:useLocalDpi xmlns:a14="http://schemas.microsoft.com/office/drawing/2010/main" val="0"/>
              </a:ext>
            </a:extLst>
          </a:blip>
          <a:stretch>
            <a:fillRect/>
          </a:stretch>
        </p:blipFill>
        <p:spPr>
          <a:xfrm rot="10800000">
            <a:off x="2888102" y="5260680"/>
            <a:ext cx="1836000" cy="49589"/>
          </a:xfrm>
          <a:prstGeom prst="rect">
            <a:avLst/>
          </a:prstGeom>
        </p:spPr>
      </p:pic>
      <p:pic>
        <p:nvPicPr>
          <p:cNvPr id="23" name="Picture 22"/>
          <p:cNvPicPr>
            <a:picLocks/>
          </p:cNvPicPr>
          <p:nvPr/>
        </p:nvPicPr>
        <p:blipFill>
          <a:blip r:embed="rId6">
            <a:extLst>
              <a:ext uri="{28A0092B-C50C-407E-A947-70E740481C1C}">
                <a14:useLocalDpi xmlns:a14="http://schemas.microsoft.com/office/drawing/2010/main" val="0"/>
              </a:ext>
            </a:extLst>
          </a:blip>
          <a:stretch>
            <a:fillRect/>
          </a:stretch>
        </p:blipFill>
        <p:spPr>
          <a:xfrm rot="5400000">
            <a:off x="1133974" y="4152885"/>
            <a:ext cx="3492000" cy="51822"/>
          </a:xfrm>
          <a:prstGeom prst="rect">
            <a:avLst/>
          </a:prstGeom>
        </p:spPr>
      </p:pic>
      <p:pic>
        <p:nvPicPr>
          <p:cNvPr id="39" name="Picture 38"/>
          <p:cNvPicPr>
            <a:picLocks/>
          </p:cNvPicPr>
          <p:nvPr/>
        </p:nvPicPr>
        <p:blipFill>
          <a:blip r:embed="rId6">
            <a:extLst>
              <a:ext uri="{28A0092B-C50C-407E-A947-70E740481C1C}">
                <a14:useLocalDpi xmlns:a14="http://schemas.microsoft.com/office/drawing/2010/main" val="0"/>
              </a:ext>
            </a:extLst>
          </a:blip>
          <a:stretch>
            <a:fillRect/>
          </a:stretch>
        </p:blipFill>
        <p:spPr>
          <a:xfrm>
            <a:off x="2443775" y="2334534"/>
            <a:ext cx="756000" cy="49589"/>
          </a:xfrm>
          <a:prstGeom prst="rect">
            <a:avLst/>
          </a:prstGeom>
        </p:spPr>
      </p:pic>
      <p:pic>
        <p:nvPicPr>
          <p:cNvPr id="40" name="Picture 39"/>
          <p:cNvPicPr>
            <a:picLocks/>
          </p:cNvPicPr>
          <p:nvPr/>
        </p:nvPicPr>
        <p:blipFill>
          <a:blip r:embed="rId6">
            <a:extLst>
              <a:ext uri="{28A0092B-C50C-407E-A947-70E740481C1C}">
                <a14:useLocalDpi xmlns:a14="http://schemas.microsoft.com/office/drawing/2010/main" val="0"/>
              </a:ext>
            </a:extLst>
          </a:blip>
          <a:stretch>
            <a:fillRect/>
          </a:stretch>
        </p:blipFill>
        <p:spPr>
          <a:xfrm>
            <a:off x="2570903" y="2830480"/>
            <a:ext cx="608078" cy="56053"/>
          </a:xfrm>
          <a:prstGeom prst="rect">
            <a:avLst/>
          </a:prstGeom>
        </p:spPr>
      </p:pic>
      <p:pic>
        <p:nvPicPr>
          <p:cNvPr id="41" name="Picture 40"/>
          <p:cNvPicPr>
            <a:picLocks/>
          </p:cNvPicPr>
          <p:nvPr/>
        </p:nvPicPr>
        <p:blipFill>
          <a:blip r:embed="rId6">
            <a:extLst>
              <a:ext uri="{28A0092B-C50C-407E-A947-70E740481C1C}">
                <a14:useLocalDpi xmlns:a14="http://schemas.microsoft.com/office/drawing/2010/main" val="0"/>
              </a:ext>
            </a:extLst>
          </a:blip>
          <a:stretch>
            <a:fillRect/>
          </a:stretch>
        </p:blipFill>
        <p:spPr>
          <a:xfrm>
            <a:off x="2727941" y="3324819"/>
            <a:ext cx="473597" cy="60442"/>
          </a:xfrm>
          <a:prstGeom prst="rect">
            <a:avLst/>
          </a:prstGeom>
        </p:spPr>
      </p:pic>
      <p:pic>
        <p:nvPicPr>
          <p:cNvPr id="42" name="Picture 41"/>
          <p:cNvPicPr>
            <a:picLocks/>
          </p:cNvPicPr>
          <p:nvPr/>
        </p:nvPicPr>
        <p:blipFill>
          <a:blip r:embed="rId6">
            <a:extLst>
              <a:ext uri="{28A0092B-C50C-407E-A947-70E740481C1C}">
                <a14:useLocalDpi xmlns:a14="http://schemas.microsoft.com/office/drawing/2010/main" val="0"/>
              </a:ext>
            </a:extLst>
          </a:blip>
          <a:stretch>
            <a:fillRect/>
          </a:stretch>
        </p:blipFill>
        <p:spPr>
          <a:xfrm>
            <a:off x="2611907" y="3838351"/>
            <a:ext cx="576000" cy="49589"/>
          </a:xfrm>
          <a:prstGeom prst="rect">
            <a:avLst/>
          </a:prstGeom>
        </p:spPr>
      </p:pic>
      <p:pic>
        <p:nvPicPr>
          <p:cNvPr id="43" name="Picture 42"/>
          <p:cNvPicPr>
            <a:picLocks/>
          </p:cNvPicPr>
          <p:nvPr/>
        </p:nvPicPr>
        <p:blipFill>
          <a:blip r:embed="rId6">
            <a:extLst>
              <a:ext uri="{28A0092B-C50C-407E-A947-70E740481C1C}">
                <a14:useLocalDpi xmlns:a14="http://schemas.microsoft.com/office/drawing/2010/main" val="0"/>
              </a:ext>
            </a:extLst>
          </a:blip>
          <a:stretch>
            <a:fillRect/>
          </a:stretch>
        </p:blipFill>
        <p:spPr>
          <a:xfrm>
            <a:off x="2451271" y="4332766"/>
            <a:ext cx="751927" cy="53632"/>
          </a:xfrm>
          <a:prstGeom prst="rect">
            <a:avLst/>
          </a:prstGeom>
        </p:spPr>
      </p:pic>
      <p:pic>
        <p:nvPicPr>
          <p:cNvPr id="44" name="Picture 43"/>
          <p:cNvPicPr>
            <a:picLocks/>
          </p:cNvPicPr>
          <p:nvPr/>
        </p:nvPicPr>
        <p:blipFill>
          <a:blip r:embed="rId6">
            <a:extLst>
              <a:ext uri="{28A0092B-C50C-407E-A947-70E740481C1C}">
                <a14:useLocalDpi xmlns:a14="http://schemas.microsoft.com/office/drawing/2010/main" val="0"/>
              </a:ext>
            </a:extLst>
          </a:blip>
          <a:stretch>
            <a:fillRect/>
          </a:stretch>
        </p:blipFill>
        <p:spPr>
          <a:xfrm>
            <a:off x="2316613" y="4645511"/>
            <a:ext cx="2412000" cy="49589"/>
          </a:xfrm>
          <a:prstGeom prst="rect">
            <a:avLst/>
          </a:prstGeom>
        </p:spPr>
      </p:pic>
      <p:pic>
        <p:nvPicPr>
          <p:cNvPr id="45" name="Picture 44"/>
          <p:cNvPicPr>
            <a:picLocks/>
          </p:cNvPicPr>
          <p:nvPr/>
        </p:nvPicPr>
        <p:blipFill>
          <a:blip r:embed="rId6">
            <a:extLst>
              <a:ext uri="{28A0092B-C50C-407E-A947-70E740481C1C}">
                <a14:useLocalDpi xmlns:a14="http://schemas.microsoft.com/office/drawing/2010/main" val="0"/>
              </a:ext>
            </a:extLst>
          </a:blip>
          <a:stretch>
            <a:fillRect/>
          </a:stretch>
        </p:blipFill>
        <p:spPr>
          <a:xfrm>
            <a:off x="2188981" y="5113831"/>
            <a:ext cx="2556000" cy="49589"/>
          </a:xfrm>
          <a:prstGeom prst="rect">
            <a:avLst/>
          </a:prstGeom>
        </p:spPr>
      </p:pic>
      <p:pic>
        <p:nvPicPr>
          <p:cNvPr id="46" name="Picture 45"/>
          <p:cNvPicPr>
            <a:picLocks/>
          </p:cNvPicPr>
          <p:nvPr/>
        </p:nvPicPr>
        <p:blipFill>
          <a:blip r:embed="rId6">
            <a:extLst>
              <a:ext uri="{28A0092B-C50C-407E-A947-70E740481C1C}">
                <a14:useLocalDpi xmlns:a14="http://schemas.microsoft.com/office/drawing/2010/main" val="0"/>
              </a:ext>
            </a:extLst>
          </a:blip>
          <a:stretch>
            <a:fillRect/>
          </a:stretch>
        </p:blipFill>
        <p:spPr>
          <a:xfrm>
            <a:off x="1989574" y="3291452"/>
            <a:ext cx="468000" cy="49589"/>
          </a:xfrm>
          <a:prstGeom prst="rect">
            <a:avLst/>
          </a:prstGeom>
        </p:spPr>
      </p:pic>
      <p:pic>
        <p:nvPicPr>
          <p:cNvPr id="47" name="Picture 46"/>
          <p:cNvPicPr>
            <a:picLocks/>
          </p:cNvPicPr>
          <p:nvPr/>
        </p:nvPicPr>
        <p:blipFill>
          <a:blip r:embed="rId6">
            <a:extLst>
              <a:ext uri="{28A0092B-C50C-407E-A947-70E740481C1C}">
                <a14:useLocalDpi xmlns:a14="http://schemas.microsoft.com/office/drawing/2010/main" val="0"/>
              </a:ext>
            </a:extLst>
          </a:blip>
          <a:stretch>
            <a:fillRect/>
          </a:stretch>
        </p:blipFill>
        <p:spPr>
          <a:xfrm>
            <a:off x="1995194" y="3420968"/>
            <a:ext cx="576000" cy="49589"/>
          </a:xfrm>
          <a:prstGeom prst="rect">
            <a:avLst/>
          </a:prstGeom>
        </p:spPr>
      </p:pic>
      <p:pic>
        <p:nvPicPr>
          <p:cNvPr id="48" name="Picture 47"/>
          <p:cNvPicPr>
            <a:picLocks/>
          </p:cNvPicPr>
          <p:nvPr/>
        </p:nvPicPr>
        <p:blipFill>
          <a:blip r:embed="rId6">
            <a:extLst>
              <a:ext uri="{28A0092B-C50C-407E-A947-70E740481C1C}">
                <a14:useLocalDpi xmlns:a14="http://schemas.microsoft.com/office/drawing/2010/main" val="0"/>
              </a:ext>
            </a:extLst>
          </a:blip>
          <a:stretch>
            <a:fillRect/>
          </a:stretch>
        </p:blipFill>
        <p:spPr>
          <a:xfrm>
            <a:off x="1995194" y="3541712"/>
            <a:ext cx="756000" cy="49589"/>
          </a:xfrm>
          <a:prstGeom prst="rect">
            <a:avLst/>
          </a:prstGeom>
        </p:spPr>
      </p:pic>
      <p:pic>
        <p:nvPicPr>
          <p:cNvPr id="49" name="Picture 48"/>
          <p:cNvPicPr>
            <a:picLocks/>
          </p:cNvPicPr>
          <p:nvPr/>
        </p:nvPicPr>
        <p:blipFill>
          <a:blip r:embed="rId6">
            <a:extLst>
              <a:ext uri="{28A0092B-C50C-407E-A947-70E740481C1C}">
                <a14:useLocalDpi xmlns:a14="http://schemas.microsoft.com/office/drawing/2010/main" val="0"/>
              </a:ext>
            </a:extLst>
          </a:blip>
          <a:stretch>
            <a:fillRect/>
          </a:stretch>
        </p:blipFill>
        <p:spPr>
          <a:xfrm>
            <a:off x="1989574" y="3681888"/>
            <a:ext cx="612000" cy="49589"/>
          </a:xfrm>
          <a:prstGeom prst="rect">
            <a:avLst/>
          </a:prstGeom>
        </p:spPr>
      </p:pic>
      <p:pic>
        <p:nvPicPr>
          <p:cNvPr id="50" name="Picture 49"/>
          <p:cNvPicPr>
            <a:picLocks/>
          </p:cNvPicPr>
          <p:nvPr/>
        </p:nvPicPr>
        <p:blipFill>
          <a:blip r:embed="rId6">
            <a:extLst>
              <a:ext uri="{28A0092B-C50C-407E-A947-70E740481C1C}">
                <a14:useLocalDpi xmlns:a14="http://schemas.microsoft.com/office/drawing/2010/main" val="0"/>
              </a:ext>
            </a:extLst>
          </a:blip>
          <a:stretch>
            <a:fillRect/>
          </a:stretch>
        </p:blipFill>
        <p:spPr>
          <a:xfrm>
            <a:off x="1989574" y="3808509"/>
            <a:ext cx="468000" cy="49589"/>
          </a:xfrm>
          <a:prstGeom prst="rect">
            <a:avLst/>
          </a:prstGeom>
        </p:spPr>
      </p:pic>
      <p:pic>
        <p:nvPicPr>
          <p:cNvPr id="51" name="Picture 50"/>
          <p:cNvPicPr>
            <a:picLocks/>
          </p:cNvPicPr>
          <p:nvPr/>
        </p:nvPicPr>
        <p:blipFill>
          <a:blip r:embed="rId6">
            <a:extLst>
              <a:ext uri="{28A0092B-C50C-407E-A947-70E740481C1C}">
                <a14:useLocalDpi xmlns:a14="http://schemas.microsoft.com/office/drawing/2010/main" val="0"/>
              </a:ext>
            </a:extLst>
          </a:blip>
          <a:stretch>
            <a:fillRect/>
          </a:stretch>
        </p:blipFill>
        <p:spPr>
          <a:xfrm>
            <a:off x="1992355" y="3928938"/>
            <a:ext cx="324000" cy="49589"/>
          </a:xfrm>
          <a:prstGeom prst="rect">
            <a:avLst/>
          </a:prstGeom>
        </p:spPr>
      </p:pic>
      <p:pic>
        <p:nvPicPr>
          <p:cNvPr id="52" name="Picture 51"/>
          <p:cNvPicPr>
            <a:picLocks/>
          </p:cNvPicPr>
          <p:nvPr/>
        </p:nvPicPr>
        <p:blipFill>
          <a:blip r:embed="rId6">
            <a:extLst>
              <a:ext uri="{28A0092B-C50C-407E-A947-70E740481C1C}">
                <a14:useLocalDpi xmlns:a14="http://schemas.microsoft.com/office/drawing/2010/main" val="0"/>
              </a:ext>
            </a:extLst>
          </a:blip>
          <a:stretch>
            <a:fillRect/>
          </a:stretch>
        </p:blipFill>
        <p:spPr>
          <a:xfrm>
            <a:off x="1997975" y="4057737"/>
            <a:ext cx="216000" cy="49589"/>
          </a:xfrm>
          <a:prstGeom prst="rect">
            <a:avLst/>
          </a:prstGeom>
        </p:spPr>
      </p:pic>
      <p:pic>
        <p:nvPicPr>
          <p:cNvPr id="53" name="Picture 52"/>
          <p:cNvPicPr>
            <a:picLocks/>
          </p:cNvPicPr>
          <p:nvPr/>
        </p:nvPicPr>
        <p:blipFill>
          <a:blip r:embed="rId6">
            <a:extLst>
              <a:ext uri="{28A0092B-C50C-407E-A947-70E740481C1C}">
                <a14:useLocalDpi xmlns:a14="http://schemas.microsoft.com/office/drawing/2010/main" val="0"/>
              </a:ext>
            </a:extLst>
          </a:blip>
          <a:stretch>
            <a:fillRect/>
          </a:stretch>
        </p:blipFill>
        <p:spPr>
          <a:xfrm rot="16200000">
            <a:off x="1960997" y="2814533"/>
            <a:ext cx="1008000" cy="51822"/>
          </a:xfrm>
          <a:prstGeom prst="rect">
            <a:avLst/>
          </a:prstGeom>
        </p:spPr>
      </p:pic>
      <p:pic>
        <p:nvPicPr>
          <p:cNvPr id="54" name="Picture 53"/>
          <p:cNvPicPr>
            <a:picLocks/>
          </p:cNvPicPr>
          <p:nvPr/>
        </p:nvPicPr>
        <p:blipFill>
          <a:blip r:embed="rId6">
            <a:extLst>
              <a:ext uri="{28A0092B-C50C-407E-A947-70E740481C1C}">
                <a14:useLocalDpi xmlns:a14="http://schemas.microsoft.com/office/drawing/2010/main" val="0"/>
              </a:ext>
            </a:extLst>
          </a:blip>
          <a:stretch>
            <a:fillRect/>
          </a:stretch>
        </p:blipFill>
        <p:spPr>
          <a:xfrm rot="16200000">
            <a:off x="2290814" y="3139646"/>
            <a:ext cx="612000" cy="51822"/>
          </a:xfrm>
          <a:prstGeom prst="rect">
            <a:avLst/>
          </a:prstGeom>
        </p:spPr>
      </p:pic>
      <p:pic>
        <p:nvPicPr>
          <p:cNvPr id="55" name="Picture 54"/>
          <p:cNvPicPr>
            <a:picLocks/>
          </p:cNvPicPr>
          <p:nvPr/>
        </p:nvPicPr>
        <p:blipFill>
          <a:blip r:embed="rId6">
            <a:extLst>
              <a:ext uri="{28A0092B-C50C-407E-A947-70E740481C1C}">
                <a14:useLocalDpi xmlns:a14="http://schemas.microsoft.com/office/drawing/2010/main" val="0"/>
              </a:ext>
            </a:extLst>
          </a:blip>
          <a:stretch>
            <a:fillRect/>
          </a:stretch>
        </p:blipFill>
        <p:spPr>
          <a:xfrm rot="16200000">
            <a:off x="2612875" y="3430399"/>
            <a:ext cx="266482" cy="55322"/>
          </a:xfrm>
          <a:prstGeom prst="rect">
            <a:avLst/>
          </a:prstGeom>
        </p:spPr>
      </p:pic>
      <p:pic>
        <p:nvPicPr>
          <p:cNvPr id="56" name="Picture 55"/>
          <p:cNvPicPr>
            <a:picLocks/>
          </p:cNvPicPr>
          <p:nvPr/>
        </p:nvPicPr>
        <p:blipFill>
          <a:blip r:embed="rId6">
            <a:extLst>
              <a:ext uri="{28A0092B-C50C-407E-A947-70E740481C1C}">
                <a14:useLocalDpi xmlns:a14="http://schemas.microsoft.com/office/drawing/2010/main" val="0"/>
              </a:ext>
            </a:extLst>
          </a:blip>
          <a:stretch>
            <a:fillRect/>
          </a:stretch>
        </p:blipFill>
        <p:spPr>
          <a:xfrm rot="5400000">
            <a:off x="2497194" y="3758604"/>
            <a:ext cx="202247" cy="48814"/>
          </a:xfrm>
          <a:prstGeom prst="rect">
            <a:avLst/>
          </a:prstGeom>
        </p:spPr>
      </p:pic>
      <p:pic>
        <p:nvPicPr>
          <p:cNvPr id="57" name="Picture 56"/>
          <p:cNvPicPr>
            <a:picLocks/>
          </p:cNvPicPr>
          <p:nvPr/>
        </p:nvPicPr>
        <p:blipFill>
          <a:blip r:embed="rId6">
            <a:extLst>
              <a:ext uri="{28A0092B-C50C-407E-A947-70E740481C1C}">
                <a14:useLocalDpi xmlns:a14="http://schemas.microsoft.com/office/drawing/2010/main" val="0"/>
              </a:ext>
            </a:extLst>
          </a:blip>
          <a:stretch>
            <a:fillRect/>
          </a:stretch>
        </p:blipFill>
        <p:spPr>
          <a:xfrm rot="5400000">
            <a:off x="2187679" y="4072774"/>
            <a:ext cx="576000" cy="48814"/>
          </a:xfrm>
          <a:prstGeom prst="rect">
            <a:avLst/>
          </a:prstGeom>
        </p:spPr>
      </p:pic>
      <p:pic>
        <p:nvPicPr>
          <p:cNvPr id="58" name="Picture 57"/>
          <p:cNvPicPr>
            <a:picLocks/>
          </p:cNvPicPr>
          <p:nvPr/>
        </p:nvPicPr>
        <p:blipFill>
          <a:blip r:embed="rId6">
            <a:extLst>
              <a:ext uri="{28A0092B-C50C-407E-A947-70E740481C1C}">
                <a14:useLocalDpi xmlns:a14="http://schemas.microsoft.com/office/drawing/2010/main" val="0"/>
              </a:ext>
            </a:extLst>
          </a:blip>
          <a:stretch>
            <a:fillRect/>
          </a:stretch>
        </p:blipFill>
        <p:spPr>
          <a:xfrm rot="5400000">
            <a:off x="1957712" y="4283352"/>
            <a:ext cx="770169" cy="53331"/>
          </a:xfrm>
          <a:prstGeom prst="rect">
            <a:avLst/>
          </a:prstGeom>
        </p:spPr>
      </p:pic>
      <p:pic>
        <p:nvPicPr>
          <p:cNvPr id="59" name="Picture 58"/>
          <p:cNvPicPr>
            <a:picLocks/>
          </p:cNvPicPr>
          <p:nvPr/>
        </p:nvPicPr>
        <p:blipFill>
          <a:blip r:embed="rId6" cstate="print">
            <a:extLst>
              <a:ext uri="{28A0092B-C50C-407E-A947-70E740481C1C}">
                <a14:useLocalDpi xmlns:a14="http://schemas.microsoft.com/office/drawing/2010/main" val="0"/>
              </a:ext>
            </a:extLst>
          </a:blip>
          <a:stretch>
            <a:fillRect/>
          </a:stretch>
        </p:blipFill>
        <p:spPr>
          <a:xfrm rot="5400000">
            <a:off x="1652104" y="4585242"/>
            <a:ext cx="1110641" cy="45719"/>
          </a:xfrm>
          <a:prstGeom prst="rect">
            <a:avLst/>
          </a:prstGeom>
        </p:spPr>
      </p:pic>
      <p:pic>
        <p:nvPicPr>
          <p:cNvPr id="61" name="Picture 60"/>
          <p:cNvPicPr>
            <a:picLocks/>
          </p:cNvPicPr>
          <p:nvPr/>
        </p:nvPicPr>
        <p:blipFill>
          <a:blip r:embed="rId7" cstate="print">
            <a:extLst>
              <a:ext uri="{28A0092B-C50C-407E-A947-70E740481C1C}">
                <a14:useLocalDpi xmlns:a14="http://schemas.microsoft.com/office/drawing/2010/main" val="0"/>
              </a:ext>
            </a:extLst>
          </a:blip>
          <a:stretch>
            <a:fillRect/>
          </a:stretch>
        </p:blipFill>
        <p:spPr>
          <a:xfrm rot="5400000">
            <a:off x="5351908" y="4842938"/>
            <a:ext cx="496066" cy="45719"/>
          </a:xfrm>
          <a:prstGeom prst="rect">
            <a:avLst/>
          </a:prstGeom>
        </p:spPr>
      </p:pic>
      <p:pic>
        <p:nvPicPr>
          <p:cNvPr id="62" name="Picture 61"/>
          <p:cNvPicPr>
            <a:picLocks/>
          </p:cNvPicPr>
          <p:nvPr/>
        </p:nvPicPr>
        <p:blipFill>
          <a:blip r:embed="rId7" cstate="print">
            <a:extLst>
              <a:ext uri="{28A0092B-C50C-407E-A947-70E740481C1C}">
                <a14:useLocalDpi xmlns:a14="http://schemas.microsoft.com/office/drawing/2010/main" val="0"/>
              </a:ext>
            </a:extLst>
          </a:blip>
          <a:stretch>
            <a:fillRect/>
          </a:stretch>
        </p:blipFill>
        <p:spPr>
          <a:xfrm rot="10800000">
            <a:off x="5487149" y="5079441"/>
            <a:ext cx="133477" cy="45719"/>
          </a:xfrm>
          <a:prstGeom prst="rect">
            <a:avLst/>
          </a:prstGeom>
        </p:spPr>
      </p:pic>
      <p:pic>
        <p:nvPicPr>
          <p:cNvPr id="63" name="Picture 62"/>
          <p:cNvPicPr>
            <a:picLocks/>
          </p:cNvPicPr>
          <p:nvPr/>
        </p:nvPicPr>
        <p:blipFill>
          <a:blip r:embed="rId7" cstate="print">
            <a:extLst>
              <a:ext uri="{28A0092B-C50C-407E-A947-70E740481C1C}">
                <a14:useLocalDpi xmlns:a14="http://schemas.microsoft.com/office/drawing/2010/main" val="0"/>
              </a:ext>
            </a:extLst>
          </a:blip>
          <a:stretch>
            <a:fillRect/>
          </a:stretch>
        </p:blipFill>
        <p:spPr>
          <a:xfrm rot="5400000">
            <a:off x="5638585" y="4245743"/>
            <a:ext cx="803409" cy="45719"/>
          </a:xfrm>
          <a:prstGeom prst="rect">
            <a:avLst/>
          </a:prstGeom>
        </p:spPr>
      </p:pic>
      <p:pic>
        <p:nvPicPr>
          <p:cNvPr id="8" name="Picture 7"/>
          <p:cNvPicPr>
            <a:picLocks/>
          </p:cNvPicPr>
          <p:nvPr/>
        </p:nvPicPr>
        <p:blipFill>
          <a:blip r:embed="rId7" cstate="print">
            <a:extLst>
              <a:ext uri="{28A0092B-C50C-407E-A947-70E740481C1C}">
                <a14:useLocalDpi xmlns:a14="http://schemas.microsoft.com/office/drawing/2010/main" val="0"/>
              </a:ext>
            </a:extLst>
          </a:blip>
          <a:stretch>
            <a:fillRect/>
          </a:stretch>
        </p:blipFill>
        <p:spPr>
          <a:xfrm rot="10800000">
            <a:off x="5487150" y="4619905"/>
            <a:ext cx="576000" cy="50400"/>
          </a:xfrm>
          <a:prstGeom prst="rect">
            <a:avLst/>
          </a:prstGeom>
        </p:spPr>
      </p:pic>
      <p:pic>
        <p:nvPicPr>
          <p:cNvPr id="64" name="Picture 63"/>
          <p:cNvPicPr>
            <a:picLocks/>
          </p:cNvPicPr>
          <p:nvPr/>
        </p:nvPicPr>
        <p:blipFill>
          <a:blip r:embed="rId7" cstate="print">
            <a:extLst>
              <a:ext uri="{28A0092B-C50C-407E-A947-70E740481C1C}">
                <a14:useLocalDpi xmlns:a14="http://schemas.microsoft.com/office/drawing/2010/main" val="0"/>
              </a:ext>
            </a:extLst>
          </a:blip>
          <a:stretch>
            <a:fillRect/>
          </a:stretch>
        </p:blipFill>
        <p:spPr>
          <a:xfrm rot="10800000">
            <a:off x="6017429" y="3868481"/>
            <a:ext cx="281827" cy="48535"/>
          </a:xfrm>
          <a:prstGeom prst="rect">
            <a:avLst/>
          </a:prstGeom>
        </p:spPr>
      </p:pic>
      <p:pic>
        <p:nvPicPr>
          <p:cNvPr id="65" name="Picture 64"/>
          <p:cNvPicPr>
            <a:picLocks/>
          </p:cNvPicPr>
          <p:nvPr/>
        </p:nvPicPr>
        <p:blipFill>
          <a:blip r:embed="rId7">
            <a:extLst>
              <a:ext uri="{28A0092B-C50C-407E-A947-70E740481C1C}">
                <a14:useLocalDpi xmlns:a14="http://schemas.microsoft.com/office/drawing/2010/main" val="0"/>
              </a:ext>
            </a:extLst>
          </a:blip>
          <a:stretch>
            <a:fillRect/>
          </a:stretch>
        </p:blipFill>
        <p:spPr>
          <a:xfrm rot="16200000">
            <a:off x="5246589" y="4430153"/>
            <a:ext cx="2082900" cy="53403"/>
          </a:xfrm>
          <a:prstGeom prst="rect">
            <a:avLst/>
          </a:prstGeom>
        </p:spPr>
      </p:pic>
      <p:pic>
        <p:nvPicPr>
          <p:cNvPr id="60" name="Picture 59"/>
          <p:cNvPicPr>
            <a:picLocks/>
          </p:cNvPicPr>
          <p:nvPr/>
        </p:nvPicPr>
        <p:blipFill>
          <a:blip r:embed="rId7" cstate="print">
            <a:extLst>
              <a:ext uri="{28A0092B-C50C-407E-A947-70E740481C1C}">
                <a14:useLocalDpi xmlns:a14="http://schemas.microsoft.com/office/drawing/2010/main" val="0"/>
              </a:ext>
            </a:extLst>
          </a:blip>
          <a:stretch>
            <a:fillRect/>
          </a:stretch>
        </p:blipFill>
        <p:spPr>
          <a:xfrm rot="10800000">
            <a:off x="5493321" y="3416459"/>
            <a:ext cx="821419" cy="48535"/>
          </a:xfrm>
          <a:prstGeom prst="rect">
            <a:avLst/>
          </a:prstGeom>
        </p:spPr>
      </p:pic>
      <p:pic>
        <p:nvPicPr>
          <p:cNvPr id="9" name="Picture 8"/>
          <p:cNvPicPr>
            <a:picLocks/>
          </p:cNvPicPr>
          <p:nvPr/>
        </p:nvPicPr>
        <p:blipFill>
          <a:blip r:embed="rId8">
            <a:extLst>
              <a:ext uri="{28A0092B-C50C-407E-A947-70E740481C1C}">
                <a14:useLocalDpi xmlns:a14="http://schemas.microsoft.com/office/drawing/2010/main" val="0"/>
              </a:ext>
            </a:extLst>
          </a:blip>
          <a:stretch>
            <a:fillRect/>
          </a:stretch>
        </p:blipFill>
        <p:spPr>
          <a:xfrm rot="16200000">
            <a:off x="6381433" y="3967371"/>
            <a:ext cx="1400658" cy="46685"/>
          </a:xfrm>
          <a:prstGeom prst="rect">
            <a:avLst/>
          </a:prstGeom>
        </p:spPr>
      </p:pic>
      <p:pic>
        <p:nvPicPr>
          <p:cNvPr id="68" name="Picture 67"/>
          <p:cNvPicPr>
            <a:picLocks/>
          </p:cNvPicPr>
          <p:nvPr/>
        </p:nvPicPr>
        <p:blipFill>
          <a:blip r:embed="rId8">
            <a:extLst>
              <a:ext uri="{28A0092B-C50C-407E-A947-70E740481C1C}">
                <a14:useLocalDpi xmlns:a14="http://schemas.microsoft.com/office/drawing/2010/main" val="0"/>
              </a:ext>
            </a:extLst>
          </a:blip>
          <a:stretch>
            <a:fillRect/>
          </a:stretch>
        </p:blipFill>
        <p:spPr>
          <a:xfrm rot="10800000">
            <a:off x="5487148" y="3287060"/>
            <a:ext cx="1617957" cy="53255"/>
          </a:xfrm>
          <a:prstGeom prst="rect">
            <a:avLst/>
          </a:prstGeom>
        </p:spPr>
      </p:pic>
      <p:pic>
        <p:nvPicPr>
          <p:cNvPr id="69" name="Picture 68"/>
          <p:cNvPicPr>
            <a:picLocks/>
          </p:cNvPicPr>
          <p:nvPr/>
        </p:nvPicPr>
        <p:blipFill>
          <a:blip r:embed="rId6">
            <a:extLst>
              <a:ext uri="{28A0092B-C50C-407E-A947-70E740481C1C}">
                <a14:useLocalDpi xmlns:a14="http://schemas.microsoft.com/office/drawing/2010/main" val="0"/>
              </a:ext>
            </a:extLst>
          </a:blip>
          <a:stretch>
            <a:fillRect/>
          </a:stretch>
        </p:blipFill>
        <p:spPr>
          <a:xfrm rot="10800000">
            <a:off x="3929752" y="2470899"/>
            <a:ext cx="324000" cy="49589"/>
          </a:xfrm>
          <a:prstGeom prst="rect">
            <a:avLst/>
          </a:prstGeom>
        </p:spPr>
      </p:pic>
      <p:pic>
        <p:nvPicPr>
          <p:cNvPr id="70" name="Picture 69"/>
          <p:cNvPicPr>
            <a:picLocks/>
          </p:cNvPicPr>
          <p:nvPr/>
        </p:nvPicPr>
        <p:blipFill>
          <a:blip r:embed="rId6">
            <a:extLst>
              <a:ext uri="{28A0092B-C50C-407E-A947-70E740481C1C}">
                <a14:useLocalDpi xmlns:a14="http://schemas.microsoft.com/office/drawing/2010/main" val="0"/>
              </a:ext>
            </a:extLst>
          </a:blip>
          <a:stretch>
            <a:fillRect/>
          </a:stretch>
        </p:blipFill>
        <p:spPr>
          <a:xfrm rot="16200000">
            <a:off x="3840552" y="2852543"/>
            <a:ext cx="816160" cy="52870"/>
          </a:xfrm>
          <a:prstGeom prst="rect">
            <a:avLst/>
          </a:prstGeom>
        </p:spPr>
      </p:pic>
      <p:pic>
        <p:nvPicPr>
          <p:cNvPr id="71" name="Picture 70"/>
          <p:cNvPicPr>
            <a:picLocks/>
          </p:cNvPicPr>
          <p:nvPr/>
        </p:nvPicPr>
        <p:blipFill>
          <a:blip r:embed="rId6">
            <a:extLst>
              <a:ext uri="{28A0092B-C50C-407E-A947-70E740481C1C}">
                <a14:useLocalDpi xmlns:a14="http://schemas.microsoft.com/office/drawing/2010/main" val="0"/>
              </a:ext>
            </a:extLst>
          </a:blip>
          <a:stretch>
            <a:fillRect/>
          </a:stretch>
        </p:blipFill>
        <p:spPr>
          <a:xfrm rot="10800000">
            <a:off x="4222197" y="3237469"/>
            <a:ext cx="496267" cy="49589"/>
          </a:xfrm>
          <a:prstGeom prst="rect">
            <a:avLst/>
          </a:prstGeom>
        </p:spPr>
      </p:pic>
      <p:sp>
        <p:nvSpPr>
          <p:cNvPr id="10" name="Rectangle 9"/>
          <p:cNvSpPr/>
          <p:nvPr/>
        </p:nvSpPr>
        <p:spPr>
          <a:xfrm>
            <a:off x="3151909" y="2078182"/>
            <a:ext cx="834736" cy="512618"/>
          </a:xfrm>
          <a:prstGeom prst="rect">
            <a:avLst/>
          </a:prstGeom>
          <a:solidFill>
            <a:srgbClr val="FF000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66" name="Rectangle 65"/>
          <p:cNvSpPr/>
          <p:nvPr/>
        </p:nvSpPr>
        <p:spPr>
          <a:xfrm>
            <a:off x="2184565" y="1385508"/>
            <a:ext cx="2835480" cy="338554"/>
          </a:xfrm>
          <a:prstGeom prst="rect">
            <a:avLst/>
          </a:prstGeom>
        </p:spPr>
        <p:txBody>
          <a:bodyPr wrap="square">
            <a:spAutoFit/>
          </a:bodyPr>
          <a:lstStyle/>
          <a:p>
            <a:pPr lvl="1">
              <a:spcBef>
                <a:spcPct val="20000"/>
              </a:spcBef>
            </a:pPr>
            <a:r>
              <a:rPr lang="en-GB" sz="1600" dirty="0" smtClean="0">
                <a:solidFill>
                  <a:srgbClr val="0070C0"/>
                </a:solidFill>
              </a:rPr>
              <a:t>Zero-span checking </a:t>
            </a:r>
            <a:r>
              <a:rPr lang="hr-HR" sz="1600" dirty="0" smtClean="0">
                <a:solidFill>
                  <a:srgbClr val="0070C0"/>
                </a:solidFill>
              </a:rPr>
              <a:t>SO2</a:t>
            </a:r>
            <a:endParaRPr lang="hr-HR" sz="1600" dirty="0">
              <a:solidFill>
                <a:srgbClr val="0070C0"/>
              </a:solidFill>
            </a:endParaRPr>
          </a:p>
        </p:txBody>
      </p:sp>
      <p:grpSp>
        <p:nvGrpSpPr>
          <p:cNvPr id="67" name="Group 3"/>
          <p:cNvGrpSpPr>
            <a:grpSpLocks noChangeAspect="1"/>
          </p:cNvGrpSpPr>
          <p:nvPr/>
        </p:nvGrpSpPr>
        <p:grpSpPr bwMode="auto">
          <a:xfrm>
            <a:off x="442354" y="6362429"/>
            <a:ext cx="4500798" cy="411137"/>
            <a:chOff x="14858" y="6031800"/>
            <a:chExt cx="7310482" cy="703818"/>
          </a:xfrm>
        </p:grpSpPr>
        <p:pic>
          <p:nvPicPr>
            <p:cNvPr id="7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Rectangle 72"/>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grpSp>
        <p:nvGrpSpPr>
          <p:cNvPr id="74" name="Group 3"/>
          <p:cNvGrpSpPr>
            <a:grpSpLocks noChangeAspect="1"/>
          </p:cNvGrpSpPr>
          <p:nvPr/>
        </p:nvGrpSpPr>
        <p:grpSpPr bwMode="auto">
          <a:xfrm>
            <a:off x="442354" y="6362429"/>
            <a:ext cx="4500798" cy="411137"/>
            <a:chOff x="14858" y="6031800"/>
            <a:chExt cx="7310482" cy="703818"/>
          </a:xfrm>
        </p:grpSpPr>
        <p:pic>
          <p:nvPicPr>
            <p:cNvPr id="7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Rectangle 75"/>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77" name="Rectangle 76"/>
          <p:cNvSpPr/>
          <p:nvPr/>
        </p:nvSpPr>
        <p:spPr>
          <a:xfrm>
            <a:off x="522543" y="626855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11013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39"/>
                                        </p:tgtEl>
                                      </p:cBhvr>
                                    </p:animEffect>
                                    <p:set>
                                      <p:cBhvr>
                                        <p:cTn id="7" dur="1" fill="hold">
                                          <p:stCondLst>
                                            <p:cond delay="499"/>
                                          </p:stCondLst>
                                        </p:cTn>
                                        <p:tgtEl>
                                          <p:spTgt spid="3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53"/>
                                        </p:tgtEl>
                                      </p:cBhvr>
                                    </p:animEffect>
                                    <p:set>
                                      <p:cBhvr>
                                        <p:cTn id="10" dur="1" fill="hold">
                                          <p:stCondLst>
                                            <p:cond delay="499"/>
                                          </p:stCondLst>
                                        </p:cTn>
                                        <p:tgtEl>
                                          <p:spTgt spid="53"/>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46"/>
                                        </p:tgtEl>
                                      </p:cBhvr>
                                    </p:animEffect>
                                    <p:set>
                                      <p:cBhvr>
                                        <p:cTn id="13" dur="1" fill="hold">
                                          <p:stCondLst>
                                            <p:cond delay="499"/>
                                          </p:stCondLst>
                                        </p:cTn>
                                        <p:tgtEl>
                                          <p:spTgt spid="46"/>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nodeType="with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par>
                                <p:cTn id="23" presetID="10" presetClass="entr" presetSubtype="0"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fade">
                                      <p:cBhvr>
                                        <p:cTn id="25" dur="500"/>
                                        <p:tgtEl>
                                          <p:spTgt spid="70"/>
                                        </p:tgtEl>
                                      </p:cBhvr>
                                    </p:animEffect>
                                  </p:childTnLst>
                                </p:cTn>
                              </p:par>
                              <p:par>
                                <p:cTn id="26" presetID="2" presetClass="entr" presetSubtype="4"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 calcmode="lin" valueType="num">
                                      <p:cBhvr additive="base">
                                        <p:cTn id="28" dur="500" fill="hold"/>
                                        <p:tgtEl>
                                          <p:spTgt spid="66"/>
                                        </p:tgtEl>
                                        <p:attrNameLst>
                                          <p:attrName>ppt_x</p:attrName>
                                        </p:attrNameLst>
                                      </p:cBhvr>
                                      <p:tavLst>
                                        <p:tav tm="0">
                                          <p:val>
                                            <p:strVal val="#ppt_x"/>
                                          </p:val>
                                        </p:tav>
                                        <p:tav tm="100000">
                                          <p:val>
                                            <p:strVal val="#ppt_x"/>
                                          </p:val>
                                        </p:tav>
                                      </p:tavLst>
                                    </p:anim>
                                    <p:anim calcmode="lin" valueType="num">
                                      <p:cBhvr additive="base">
                                        <p:cTn id="29" dur="500" fill="hold"/>
                                        <p:tgtEl>
                                          <p:spTgt spid="66"/>
                                        </p:tgtEl>
                                        <p:attrNameLst>
                                          <p:attrName>ppt_y</p:attrName>
                                        </p:attrNameLst>
                                      </p:cBhvr>
                                      <p:tavLst>
                                        <p:tav tm="0">
                                          <p:val>
                                            <p:strVal val="1+#ppt_h/2"/>
                                          </p:val>
                                        </p:tav>
                                        <p:tav tm="100000">
                                          <p:val>
                                            <p:strVal val="#ppt_y"/>
                                          </p:val>
                                        </p:tav>
                                      </p:tavLst>
                                    </p:anim>
                                  </p:childTnLst>
                                </p:cTn>
                              </p:par>
                            </p:childTnLst>
                          </p:cTn>
                        </p:par>
                        <p:par>
                          <p:cTn id="30" fill="hold">
                            <p:stCondLst>
                              <p:cond delay="500"/>
                            </p:stCondLst>
                            <p:childTnLst>
                              <p:par>
                                <p:cTn id="31" presetID="1" presetClass="entr" presetSubtype="0" fill="hold" grpId="0" nodeType="afterEffect">
                                  <p:stCondLst>
                                    <p:cond delay="100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000" b="1" dirty="0" smtClean="0">
                <a:solidFill>
                  <a:schemeClr val="tx2"/>
                </a:solidFill>
                <a:effectLst>
                  <a:glow>
                    <a:srgbClr val="7F7F7F">
                      <a:alpha val="35000"/>
                    </a:srgbClr>
                  </a:glow>
                </a:effectLst>
              </a:rPr>
              <a:t>    </a:t>
            </a:r>
            <a:r>
              <a:rPr lang="en-GB" sz="2000" b="1" dirty="0">
                <a:solidFill>
                  <a:schemeClr val="tx2"/>
                </a:solidFill>
                <a:effectLst>
                  <a:glow>
                    <a:srgbClr val="7F7F7F">
                      <a:alpha val="35000"/>
                    </a:srgbClr>
                  </a:glow>
                </a:effectLst>
              </a:rPr>
              <a:t>An example of connecting equipment in monitoring station (</a:t>
            </a:r>
            <a:r>
              <a:rPr lang="en-GB" sz="2000" b="1" dirty="0" err="1">
                <a:solidFill>
                  <a:schemeClr val="tx2"/>
                </a:solidFill>
                <a:effectLst>
                  <a:glow>
                    <a:srgbClr val="7F7F7F">
                      <a:alpha val="35000"/>
                    </a:srgbClr>
                  </a:glow>
                </a:effectLst>
              </a:rPr>
              <a:t>pneumatica</a:t>
            </a:r>
            <a:r>
              <a:rPr lang="en-GB" sz="2000" b="1" dirty="0">
                <a:solidFill>
                  <a:schemeClr val="tx2"/>
                </a:solidFill>
                <a:effectLst>
                  <a:glow>
                    <a:srgbClr val="7F7F7F">
                      <a:alpha val="35000"/>
                    </a:srgbClr>
                  </a:glow>
                </a:effectLst>
              </a:rPr>
              <a:t>)</a:t>
            </a:r>
            <a:endParaRPr lang="hr-HR" sz="2000" b="1" dirty="0" smtClean="0">
              <a:solidFill>
                <a:schemeClr val="tx2"/>
              </a:solidFill>
              <a:effectLst>
                <a:glow>
                  <a:srgbClr val="7F7F7F">
                    <a:alpha val="35000"/>
                  </a:srgbClr>
                </a:glow>
              </a:effectLst>
            </a:endParaRPr>
          </a:p>
        </p:txBody>
      </p:sp>
      <p:grpSp>
        <p:nvGrpSpPr>
          <p:cNvPr id="6" name="Group 5"/>
          <p:cNvGrpSpPr/>
          <p:nvPr/>
        </p:nvGrpSpPr>
        <p:grpSpPr>
          <a:xfrm>
            <a:off x="376239" y="6334443"/>
            <a:ext cx="4566913" cy="439123"/>
            <a:chOff x="71999" y="6334443"/>
            <a:chExt cx="4566913" cy="439123"/>
          </a:xfrm>
        </p:grpSpPr>
        <p:grpSp>
          <p:nvGrpSpPr>
            <p:cNvPr id="14338" name="Group 3"/>
            <p:cNvGrpSpPr>
              <a:grpSpLocks noChangeAspect="1"/>
            </p:cNvGrpSpPr>
            <p:nvPr/>
          </p:nvGrpSpPr>
          <p:grpSpPr bwMode="auto">
            <a:xfrm>
              <a:off x="138114" y="6362429"/>
              <a:ext cx="4500798" cy="411137"/>
              <a:chOff x="14858" y="6031800"/>
              <a:chExt cx="7310482" cy="703818"/>
            </a:xfrm>
          </p:grpSpPr>
          <p:pic>
            <p:nvPicPr>
              <p:cNvPr id="1434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Environmental Protection Institute</a:t>
                </a:r>
                <a:endParaRPr lang="hr-HR" sz="1200" dirty="0">
                  <a:latin typeface="Arial Narrow" pitchFamily="34" charset="0"/>
                  <a:cs typeface="+mn-cs"/>
                </a:endParaRP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1723" y="1342810"/>
            <a:ext cx="7197754" cy="4716697"/>
          </a:xfrm>
          <a:prstGeom prst="rect">
            <a:avLst/>
          </a:prstGeom>
        </p:spPr>
      </p:pic>
      <p:pic>
        <p:nvPicPr>
          <p:cNvPr id="3" name="Picture 2"/>
          <p:cNvPicPr>
            <a:picLocks/>
          </p:cNvPicPr>
          <p:nvPr/>
        </p:nvPicPr>
        <p:blipFill>
          <a:blip r:embed="rId6">
            <a:extLst>
              <a:ext uri="{28A0092B-C50C-407E-A947-70E740481C1C}">
                <a14:useLocalDpi xmlns:a14="http://schemas.microsoft.com/office/drawing/2010/main" val="0"/>
              </a:ext>
            </a:extLst>
          </a:blip>
          <a:stretch>
            <a:fillRect/>
          </a:stretch>
        </p:blipFill>
        <p:spPr>
          <a:xfrm rot="5400000">
            <a:off x="-296426" y="3594335"/>
            <a:ext cx="4572000" cy="51822"/>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flipV="1">
            <a:off x="5276615" y="1753365"/>
            <a:ext cx="788563" cy="100541"/>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flipV="1">
            <a:off x="6100134" y="1753364"/>
            <a:ext cx="788563" cy="100541"/>
          </a:xfrm>
          <a:prstGeom prst="rect">
            <a:avLst/>
          </a:prstGeom>
        </p:spPr>
      </p:pic>
      <p:pic>
        <p:nvPicPr>
          <p:cNvPr id="14" name="Picture 13"/>
          <p:cNvPicPr>
            <a:picLocks/>
          </p:cNvPicPr>
          <p:nvPr/>
        </p:nvPicPr>
        <p:blipFill>
          <a:blip r:embed="rId6">
            <a:extLst>
              <a:ext uri="{28A0092B-C50C-407E-A947-70E740481C1C}">
                <a14:useLocalDpi xmlns:a14="http://schemas.microsoft.com/office/drawing/2010/main" val="0"/>
              </a:ext>
            </a:extLst>
          </a:blip>
          <a:stretch>
            <a:fillRect/>
          </a:stretch>
        </p:blipFill>
        <p:spPr>
          <a:xfrm rot="5400000" flipV="1">
            <a:off x="7373376" y="1923027"/>
            <a:ext cx="1044000" cy="10054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668941" y="4459975"/>
            <a:ext cx="2952000" cy="58936"/>
          </a:xfrm>
          <a:prstGeom prst="rect">
            <a:avLst/>
          </a:prstGeom>
        </p:spPr>
      </p:pic>
      <p:pic>
        <p:nvPicPr>
          <p:cNvPr id="16" name="Picture 15"/>
          <p:cNvPicPr>
            <a:picLocks/>
          </p:cNvPicPr>
          <p:nvPr/>
        </p:nvPicPr>
        <p:blipFill>
          <a:blip r:embed="rId6">
            <a:extLst>
              <a:ext uri="{28A0092B-C50C-407E-A947-70E740481C1C}">
                <a14:useLocalDpi xmlns:a14="http://schemas.microsoft.com/office/drawing/2010/main" val="0"/>
              </a:ext>
            </a:extLst>
          </a:blip>
          <a:stretch>
            <a:fillRect/>
          </a:stretch>
        </p:blipFill>
        <p:spPr>
          <a:xfrm rot="5400000">
            <a:off x="6398310" y="4479620"/>
            <a:ext cx="2844000" cy="49589"/>
          </a:xfrm>
          <a:prstGeom prst="rect">
            <a:avLst/>
          </a:prstGeom>
        </p:spPr>
      </p:pic>
      <p:pic>
        <p:nvPicPr>
          <p:cNvPr id="18" name="Picture 17"/>
          <p:cNvPicPr>
            <a:picLocks/>
          </p:cNvPicPr>
          <p:nvPr/>
        </p:nvPicPr>
        <p:blipFill>
          <a:blip r:embed="rId6">
            <a:extLst>
              <a:ext uri="{28A0092B-C50C-407E-A947-70E740481C1C}">
                <a14:useLocalDpi xmlns:a14="http://schemas.microsoft.com/office/drawing/2010/main" val="0"/>
              </a:ext>
            </a:extLst>
          </a:blip>
          <a:stretch>
            <a:fillRect/>
          </a:stretch>
        </p:blipFill>
        <p:spPr>
          <a:xfrm rot="5400000">
            <a:off x="6112193" y="4545228"/>
            <a:ext cx="2772000" cy="49589"/>
          </a:xfrm>
          <a:prstGeom prst="rect">
            <a:avLst/>
          </a:prstGeom>
        </p:spPr>
      </p:pic>
      <p:pic>
        <p:nvPicPr>
          <p:cNvPr id="19" name="Picture 18"/>
          <p:cNvPicPr>
            <a:picLocks/>
          </p:cNvPicPr>
          <p:nvPr/>
        </p:nvPicPr>
        <p:blipFill>
          <a:blip r:embed="rId6">
            <a:extLst>
              <a:ext uri="{28A0092B-C50C-407E-A947-70E740481C1C}">
                <a14:useLocalDpi xmlns:a14="http://schemas.microsoft.com/office/drawing/2010/main" val="0"/>
              </a:ext>
            </a:extLst>
          </a:blip>
          <a:stretch>
            <a:fillRect/>
          </a:stretch>
        </p:blipFill>
        <p:spPr>
          <a:xfrm rot="5400000">
            <a:off x="5650099" y="2895350"/>
            <a:ext cx="576000" cy="49589"/>
          </a:xfrm>
          <a:prstGeom prst="rect">
            <a:avLst/>
          </a:prstGeom>
        </p:spPr>
      </p:pic>
      <p:pic>
        <p:nvPicPr>
          <p:cNvPr id="20" name="Picture 19"/>
          <p:cNvPicPr>
            <a:picLocks/>
          </p:cNvPicPr>
          <p:nvPr/>
        </p:nvPicPr>
        <p:blipFill>
          <a:blip r:embed="rId6">
            <a:extLst>
              <a:ext uri="{28A0092B-C50C-407E-A947-70E740481C1C}">
                <a14:useLocalDpi xmlns:a14="http://schemas.microsoft.com/office/drawing/2010/main" val="0"/>
              </a:ext>
            </a:extLst>
          </a:blip>
          <a:stretch>
            <a:fillRect/>
          </a:stretch>
        </p:blipFill>
        <p:spPr>
          <a:xfrm rot="5400000">
            <a:off x="6526257" y="2836945"/>
            <a:ext cx="468000" cy="49589"/>
          </a:xfrm>
          <a:prstGeom prst="rect">
            <a:avLst/>
          </a:prstGeom>
        </p:spPr>
      </p:pic>
      <p:pic>
        <p:nvPicPr>
          <p:cNvPr id="21" name="Picture 20"/>
          <p:cNvPicPr>
            <a:picLocks/>
          </p:cNvPicPr>
          <p:nvPr/>
        </p:nvPicPr>
        <p:blipFill>
          <a:blip r:embed="rId6">
            <a:extLst>
              <a:ext uri="{28A0092B-C50C-407E-A947-70E740481C1C}">
                <a14:useLocalDpi xmlns:a14="http://schemas.microsoft.com/office/drawing/2010/main" val="0"/>
              </a:ext>
            </a:extLst>
          </a:blip>
          <a:stretch>
            <a:fillRect/>
          </a:stretch>
        </p:blipFill>
        <p:spPr>
          <a:xfrm>
            <a:off x="5913304" y="3168268"/>
            <a:ext cx="1620000" cy="49589"/>
          </a:xfrm>
          <a:prstGeom prst="rect">
            <a:avLst/>
          </a:prstGeom>
        </p:spPr>
      </p:pic>
      <p:pic>
        <p:nvPicPr>
          <p:cNvPr id="22" name="Picture 21"/>
          <p:cNvPicPr>
            <a:picLocks/>
          </p:cNvPicPr>
          <p:nvPr/>
        </p:nvPicPr>
        <p:blipFill>
          <a:blip r:embed="rId6">
            <a:extLst>
              <a:ext uri="{28A0092B-C50C-407E-A947-70E740481C1C}">
                <a14:useLocalDpi xmlns:a14="http://schemas.microsoft.com/office/drawing/2010/main" val="0"/>
              </a:ext>
            </a:extLst>
          </a:blip>
          <a:stretch>
            <a:fillRect/>
          </a:stretch>
        </p:blipFill>
        <p:spPr>
          <a:xfrm>
            <a:off x="6735462" y="3082414"/>
            <a:ext cx="1080000" cy="49589"/>
          </a:xfrm>
          <a:prstGeom prst="rect">
            <a:avLst/>
          </a:prstGeom>
        </p:spPr>
      </p:pic>
      <p:pic>
        <p:nvPicPr>
          <p:cNvPr id="24" name="Picture 23"/>
          <p:cNvPicPr>
            <a:picLocks/>
          </p:cNvPicPr>
          <p:nvPr/>
        </p:nvPicPr>
        <p:blipFill>
          <a:blip r:embed="rId6">
            <a:extLst>
              <a:ext uri="{28A0092B-C50C-407E-A947-70E740481C1C}">
                <a14:useLocalDpi xmlns:a14="http://schemas.microsoft.com/office/drawing/2010/main" val="0"/>
              </a:ext>
            </a:extLst>
          </a:blip>
          <a:stretch>
            <a:fillRect/>
          </a:stretch>
        </p:blipFill>
        <p:spPr>
          <a:xfrm rot="10800000">
            <a:off x="2874331" y="2432796"/>
            <a:ext cx="324000" cy="49589"/>
          </a:xfrm>
          <a:prstGeom prst="rect">
            <a:avLst/>
          </a:prstGeom>
        </p:spPr>
      </p:pic>
      <p:pic>
        <p:nvPicPr>
          <p:cNvPr id="25" name="Picture 24"/>
          <p:cNvPicPr>
            <a:picLocks/>
          </p:cNvPicPr>
          <p:nvPr/>
        </p:nvPicPr>
        <p:blipFill>
          <a:blip r:embed="rId6">
            <a:extLst>
              <a:ext uri="{28A0092B-C50C-407E-A947-70E740481C1C}">
                <a14:useLocalDpi xmlns:a14="http://schemas.microsoft.com/office/drawing/2010/main" val="0"/>
              </a:ext>
            </a:extLst>
          </a:blip>
          <a:stretch>
            <a:fillRect/>
          </a:stretch>
        </p:blipFill>
        <p:spPr>
          <a:xfrm rot="10800000">
            <a:off x="2866382" y="2911703"/>
            <a:ext cx="324000" cy="49589"/>
          </a:xfrm>
          <a:prstGeom prst="rect">
            <a:avLst/>
          </a:prstGeom>
        </p:spPr>
      </p:pic>
      <p:pic>
        <p:nvPicPr>
          <p:cNvPr id="26" name="Picture 25"/>
          <p:cNvPicPr>
            <a:picLocks/>
          </p:cNvPicPr>
          <p:nvPr/>
        </p:nvPicPr>
        <p:blipFill>
          <a:blip r:embed="rId6">
            <a:extLst>
              <a:ext uri="{28A0092B-C50C-407E-A947-70E740481C1C}">
                <a14:useLocalDpi xmlns:a14="http://schemas.microsoft.com/office/drawing/2010/main" val="0"/>
              </a:ext>
            </a:extLst>
          </a:blip>
          <a:stretch>
            <a:fillRect/>
          </a:stretch>
        </p:blipFill>
        <p:spPr>
          <a:xfrm rot="10800000">
            <a:off x="2863949" y="3415405"/>
            <a:ext cx="324000" cy="49589"/>
          </a:xfrm>
          <a:prstGeom prst="rect">
            <a:avLst/>
          </a:prstGeom>
        </p:spPr>
      </p:pic>
      <p:pic>
        <p:nvPicPr>
          <p:cNvPr id="27" name="Picture 26"/>
          <p:cNvPicPr>
            <a:picLocks/>
          </p:cNvPicPr>
          <p:nvPr/>
        </p:nvPicPr>
        <p:blipFill>
          <a:blip r:embed="rId6">
            <a:extLst>
              <a:ext uri="{28A0092B-C50C-407E-A947-70E740481C1C}">
                <a14:useLocalDpi xmlns:a14="http://schemas.microsoft.com/office/drawing/2010/main" val="0"/>
              </a:ext>
            </a:extLst>
          </a:blip>
          <a:stretch>
            <a:fillRect/>
          </a:stretch>
        </p:blipFill>
        <p:spPr>
          <a:xfrm rot="10800000">
            <a:off x="2863948" y="3917016"/>
            <a:ext cx="324000" cy="49589"/>
          </a:xfrm>
          <a:prstGeom prst="rect">
            <a:avLst/>
          </a:prstGeom>
        </p:spPr>
      </p:pic>
      <p:pic>
        <p:nvPicPr>
          <p:cNvPr id="28" name="Picture 27"/>
          <p:cNvPicPr>
            <a:picLocks/>
          </p:cNvPicPr>
          <p:nvPr/>
        </p:nvPicPr>
        <p:blipFill>
          <a:blip r:embed="rId6">
            <a:extLst>
              <a:ext uri="{28A0092B-C50C-407E-A947-70E740481C1C}">
                <a14:useLocalDpi xmlns:a14="http://schemas.microsoft.com/office/drawing/2010/main" val="0"/>
              </a:ext>
            </a:extLst>
          </a:blip>
          <a:stretch>
            <a:fillRect/>
          </a:stretch>
        </p:blipFill>
        <p:spPr>
          <a:xfrm rot="10800000">
            <a:off x="2863948" y="4420718"/>
            <a:ext cx="324000" cy="49589"/>
          </a:xfrm>
          <a:prstGeom prst="rect">
            <a:avLst/>
          </a:prstGeom>
        </p:spPr>
      </p:pic>
      <p:pic>
        <p:nvPicPr>
          <p:cNvPr id="29" name="Picture 28"/>
          <p:cNvPicPr>
            <a:picLocks/>
          </p:cNvPicPr>
          <p:nvPr/>
        </p:nvPicPr>
        <p:blipFill>
          <a:blip r:embed="rId6">
            <a:extLst>
              <a:ext uri="{28A0092B-C50C-407E-A947-70E740481C1C}">
                <a14:useLocalDpi xmlns:a14="http://schemas.microsoft.com/office/drawing/2010/main" val="0"/>
              </a:ext>
            </a:extLst>
          </a:blip>
          <a:stretch>
            <a:fillRect/>
          </a:stretch>
        </p:blipFill>
        <p:spPr>
          <a:xfrm rot="10800000">
            <a:off x="2880687" y="4806568"/>
            <a:ext cx="1836000" cy="49589"/>
          </a:xfrm>
          <a:prstGeom prst="rect">
            <a:avLst/>
          </a:prstGeom>
        </p:spPr>
      </p:pic>
      <p:pic>
        <p:nvPicPr>
          <p:cNvPr id="30" name="Picture 29"/>
          <p:cNvPicPr>
            <a:picLocks/>
          </p:cNvPicPr>
          <p:nvPr/>
        </p:nvPicPr>
        <p:blipFill>
          <a:blip r:embed="rId6">
            <a:extLst>
              <a:ext uri="{28A0092B-C50C-407E-A947-70E740481C1C}">
                <a14:useLocalDpi xmlns:a14="http://schemas.microsoft.com/office/drawing/2010/main" val="0"/>
              </a:ext>
            </a:extLst>
          </a:blip>
          <a:stretch>
            <a:fillRect/>
          </a:stretch>
        </p:blipFill>
        <p:spPr>
          <a:xfrm rot="10800000">
            <a:off x="2888102" y="5260680"/>
            <a:ext cx="1836000" cy="49589"/>
          </a:xfrm>
          <a:prstGeom prst="rect">
            <a:avLst/>
          </a:prstGeom>
        </p:spPr>
      </p:pic>
      <p:pic>
        <p:nvPicPr>
          <p:cNvPr id="23" name="Picture 22"/>
          <p:cNvPicPr>
            <a:picLocks/>
          </p:cNvPicPr>
          <p:nvPr/>
        </p:nvPicPr>
        <p:blipFill>
          <a:blip r:embed="rId6">
            <a:extLst>
              <a:ext uri="{28A0092B-C50C-407E-A947-70E740481C1C}">
                <a14:useLocalDpi xmlns:a14="http://schemas.microsoft.com/office/drawing/2010/main" val="0"/>
              </a:ext>
            </a:extLst>
          </a:blip>
          <a:stretch>
            <a:fillRect/>
          </a:stretch>
        </p:blipFill>
        <p:spPr>
          <a:xfrm rot="5400000">
            <a:off x="1133974" y="4152885"/>
            <a:ext cx="3492000" cy="51822"/>
          </a:xfrm>
          <a:prstGeom prst="rect">
            <a:avLst/>
          </a:prstGeom>
        </p:spPr>
      </p:pic>
      <p:pic>
        <p:nvPicPr>
          <p:cNvPr id="39" name="Picture 38"/>
          <p:cNvPicPr>
            <a:picLocks/>
          </p:cNvPicPr>
          <p:nvPr/>
        </p:nvPicPr>
        <p:blipFill>
          <a:blip r:embed="rId6">
            <a:extLst>
              <a:ext uri="{28A0092B-C50C-407E-A947-70E740481C1C}">
                <a14:useLocalDpi xmlns:a14="http://schemas.microsoft.com/office/drawing/2010/main" val="0"/>
              </a:ext>
            </a:extLst>
          </a:blip>
          <a:stretch>
            <a:fillRect/>
          </a:stretch>
        </p:blipFill>
        <p:spPr>
          <a:xfrm>
            <a:off x="2443775" y="2334534"/>
            <a:ext cx="756000" cy="49589"/>
          </a:xfrm>
          <a:prstGeom prst="rect">
            <a:avLst/>
          </a:prstGeom>
        </p:spPr>
      </p:pic>
      <p:pic>
        <p:nvPicPr>
          <p:cNvPr id="40" name="Picture 39"/>
          <p:cNvPicPr>
            <a:picLocks/>
          </p:cNvPicPr>
          <p:nvPr/>
        </p:nvPicPr>
        <p:blipFill>
          <a:blip r:embed="rId6">
            <a:extLst>
              <a:ext uri="{28A0092B-C50C-407E-A947-70E740481C1C}">
                <a14:useLocalDpi xmlns:a14="http://schemas.microsoft.com/office/drawing/2010/main" val="0"/>
              </a:ext>
            </a:extLst>
          </a:blip>
          <a:stretch>
            <a:fillRect/>
          </a:stretch>
        </p:blipFill>
        <p:spPr>
          <a:xfrm>
            <a:off x="2570903" y="2830480"/>
            <a:ext cx="608078" cy="56053"/>
          </a:xfrm>
          <a:prstGeom prst="rect">
            <a:avLst/>
          </a:prstGeom>
        </p:spPr>
      </p:pic>
      <p:pic>
        <p:nvPicPr>
          <p:cNvPr id="41" name="Picture 40"/>
          <p:cNvPicPr>
            <a:picLocks/>
          </p:cNvPicPr>
          <p:nvPr/>
        </p:nvPicPr>
        <p:blipFill>
          <a:blip r:embed="rId6">
            <a:extLst>
              <a:ext uri="{28A0092B-C50C-407E-A947-70E740481C1C}">
                <a14:useLocalDpi xmlns:a14="http://schemas.microsoft.com/office/drawing/2010/main" val="0"/>
              </a:ext>
            </a:extLst>
          </a:blip>
          <a:stretch>
            <a:fillRect/>
          </a:stretch>
        </p:blipFill>
        <p:spPr>
          <a:xfrm>
            <a:off x="2727941" y="3324819"/>
            <a:ext cx="473597" cy="60442"/>
          </a:xfrm>
          <a:prstGeom prst="rect">
            <a:avLst/>
          </a:prstGeom>
        </p:spPr>
      </p:pic>
      <p:pic>
        <p:nvPicPr>
          <p:cNvPr id="42" name="Picture 41"/>
          <p:cNvPicPr>
            <a:picLocks/>
          </p:cNvPicPr>
          <p:nvPr/>
        </p:nvPicPr>
        <p:blipFill>
          <a:blip r:embed="rId6">
            <a:extLst>
              <a:ext uri="{28A0092B-C50C-407E-A947-70E740481C1C}">
                <a14:useLocalDpi xmlns:a14="http://schemas.microsoft.com/office/drawing/2010/main" val="0"/>
              </a:ext>
            </a:extLst>
          </a:blip>
          <a:stretch>
            <a:fillRect/>
          </a:stretch>
        </p:blipFill>
        <p:spPr>
          <a:xfrm>
            <a:off x="2611907" y="3838351"/>
            <a:ext cx="576000" cy="49589"/>
          </a:xfrm>
          <a:prstGeom prst="rect">
            <a:avLst/>
          </a:prstGeom>
        </p:spPr>
      </p:pic>
      <p:pic>
        <p:nvPicPr>
          <p:cNvPr id="43" name="Picture 42"/>
          <p:cNvPicPr>
            <a:picLocks/>
          </p:cNvPicPr>
          <p:nvPr/>
        </p:nvPicPr>
        <p:blipFill>
          <a:blip r:embed="rId6">
            <a:extLst>
              <a:ext uri="{28A0092B-C50C-407E-A947-70E740481C1C}">
                <a14:useLocalDpi xmlns:a14="http://schemas.microsoft.com/office/drawing/2010/main" val="0"/>
              </a:ext>
            </a:extLst>
          </a:blip>
          <a:stretch>
            <a:fillRect/>
          </a:stretch>
        </p:blipFill>
        <p:spPr>
          <a:xfrm>
            <a:off x="2451271" y="4332766"/>
            <a:ext cx="751927" cy="53632"/>
          </a:xfrm>
          <a:prstGeom prst="rect">
            <a:avLst/>
          </a:prstGeom>
        </p:spPr>
      </p:pic>
      <p:pic>
        <p:nvPicPr>
          <p:cNvPr id="44" name="Picture 43"/>
          <p:cNvPicPr>
            <a:picLocks/>
          </p:cNvPicPr>
          <p:nvPr/>
        </p:nvPicPr>
        <p:blipFill>
          <a:blip r:embed="rId6">
            <a:extLst>
              <a:ext uri="{28A0092B-C50C-407E-A947-70E740481C1C}">
                <a14:useLocalDpi xmlns:a14="http://schemas.microsoft.com/office/drawing/2010/main" val="0"/>
              </a:ext>
            </a:extLst>
          </a:blip>
          <a:stretch>
            <a:fillRect/>
          </a:stretch>
        </p:blipFill>
        <p:spPr>
          <a:xfrm>
            <a:off x="2316613" y="4645511"/>
            <a:ext cx="2412000" cy="49589"/>
          </a:xfrm>
          <a:prstGeom prst="rect">
            <a:avLst/>
          </a:prstGeom>
        </p:spPr>
      </p:pic>
      <p:pic>
        <p:nvPicPr>
          <p:cNvPr id="45" name="Picture 44"/>
          <p:cNvPicPr>
            <a:picLocks/>
          </p:cNvPicPr>
          <p:nvPr/>
        </p:nvPicPr>
        <p:blipFill>
          <a:blip r:embed="rId6">
            <a:extLst>
              <a:ext uri="{28A0092B-C50C-407E-A947-70E740481C1C}">
                <a14:useLocalDpi xmlns:a14="http://schemas.microsoft.com/office/drawing/2010/main" val="0"/>
              </a:ext>
            </a:extLst>
          </a:blip>
          <a:stretch>
            <a:fillRect/>
          </a:stretch>
        </p:blipFill>
        <p:spPr>
          <a:xfrm>
            <a:off x="2188981" y="5113831"/>
            <a:ext cx="2556000" cy="49589"/>
          </a:xfrm>
          <a:prstGeom prst="rect">
            <a:avLst/>
          </a:prstGeom>
        </p:spPr>
      </p:pic>
      <p:pic>
        <p:nvPicPr>
          <p:cNvPr id="46" name="Picture 45"/>
          <p:cNvPicPr>
            <a:picLocks/>
          </p:cNvPicPr>
          <p:nvPr/>
        </p:nvPicPr>
        <p:blipFill>
          <a:blip r:embed="rId6">
            <a:extLst>
              <a:ext uri="{28A0092B-C50C-407E-A947-70E740481C1C}">
                <a14:useLocalDpi xmlns:a14="http://schemas.microsoft.com/office/drawing/2010/main" val="0"/>
              </a:ext>
            </a:extLst>
          </a:blip>
          <a:stretch>
            <a:fillRect/>
          </a:stretch>
        </p:blipFill>
        <p:spPr>
          <a:xfrm>
            <a:off x="1989574" y="3291452"/>
            <a:ext cx="468000" cy="49589"/>
          </a:xfrm>
          <a:prstGeom prst="rect">
            <a:avLst/>
          </a:prstGeom>
        </p:spPr>
      </p:pic>
      <p:pic>
        <p:nvPicPr>
          <p:cNvPr id="47" name="Picture 46"/>
          <p:cNvPicPr>
            <a:picLocks/>
          </p:cNvPicPr>
          <p:nvPr/>
        </p:nvPicPr>
        <p:blipFill>
          <a:blip r:embed="rId6">
            <a:extLst>
              <a:ext uri="{28A0092B-C50C-407E-A947-70E740481C1C}">
                <a14:useLocalDpi xmlns:a14="http://schemas.microsoft.com/office/drawing/2010/main" val="0"/>
              </a:ext>
            </a:extLst>
          </a:blip>
          <a:stretch>
            <a:fillRect/>
          </a:stretch>
        </p:blipFill>
        <p:spPr>
          <a:xfrm>
            <a:off x="1995194" y="3420968"/>
            <a:ext cx="576000" cy="49589"/>
          </a:xfrm>
          <a:prstGeom prst="rect">
            <a:avLst/>
          </a:prstGeom>
        </p:spPr>
      </p:pic>
      <p:pic>
        <p:nvPicPr>
          <p:cNvPr id="48" name="Picture 47"/>
          <p:cNvPicPr>
            <a:picLocks/>
          </p:cNvPicPr>
          <p:nvPr/>
        </p:nvPicPr>
        <p:blipFill>
          <a:blip r:embed="rId6">
            <a:extLst>
              <a:ext uri="{28A0092B-C50C-407E-A947-70E740481C1C}">
                <a14:useLocalDpi xmlns:a14="http://schemas.microsoft.com/office/drawing/2010/main" val="0"/>
              </a:ext>
            </a:extLst>
          </a:blip>
          <a:stretch>
            <a:fillRect/>
          </a:stretch>
        </p:blipFill>
        <p:spPr>
          <a:xfrm>
            <a:off x="1995194" y="3541712"/>
            <a:ext cx="756000" cy="49589"/>
          </a:xfrm>
          <a:prstGeom prst="rect">
            <a:avLst/>
          </a:prstGeom>
        </p:spPr>
      </p:pic>
      <p:pic>
        <p:nvPicPr>
          <p:cNvPr id="49" name="Picture 48"/>
          <p:cNvPicPr>
            <a:picLocks/>
          </p:cNvPicPr>
          <p:nvPr/>
        </p:nvPicPr>
        <p:blipFill>
          <a:blip r:embed="rId6">
            <a:extLst>
              <a:ext uri="{28A0092B-C50C-407E-A947-70E740481C1C}">
                <a14:useLocalDpi xmlns:a14="http://schemas.microsoft.com/office/drawing/2010/main" val="0"/>
              </a:ext>
            </a:extLst>
          </a:blip>
          <a:stretch>
            <a:fillRect/>
          </a:stretch>
        </p:blipFill>
        <p:spPr>
          <a:xfrm>
            <a:off x="1989574" y="3681888"/>
            <a:ext cx="612000" cy="49589"/>
          </a:xfrm>
          <a:prstGeom prst="rect">
            <a:avLst/>
          </a:prstGeom>
        </p:spPr>
      </p:pic>
      <p:pic>
        <p:nvPicPr>
          <p:cNvPr id="50" name="Picture 49"/>
          <p:cNvPicPr>
            <a:picLocks/>
          </p:cNvPicPr>
          <p:nvPr/>
        </p:nvPicPr>
        <p:blipFill>
          <a:blip r:embed="rId6">
            <a:extLst>
              <a:ext uri="{28A0092B-C50C-407E-A947-70E740481C1C}">
                <a14:useLocalDpi xmlns:a14="http://schemas.microsoft.com/office/drawing/2010/main" val="0"/>
              </a:ext>
            </a:extLst>
          </a:blip>
          <a:stretch>
            <a:fillRect/>
          </a:stretch>
        </p:blipFill>
        <p:spPr>
          <a:xfrm>
            <a:off x="1989574" y="3808509"/>
            <a:ext cx="468000" cy="49589"/>
          </a:xfrm>
          <a:prstGeom prst="rect">
            <a:avLst/>
          </a:prstGeom>
        </p:spPr>
      </p:pic>
      <p:pic>
        <p:nvPicPr>
          <p:cNvPr id="51" name="Picture 50"/>
          <p:cNvPicPr>
            <a:picLocks/>
          </p:cNvPicPr>
          <p:nvPr/>
        </p:nvPicPr>
        <p:blipFill>
          <a:blip r:embed="rId6">
            <a:extLst>
              <a:ext uri="{28A0092B-C50C-407E-A947-70E740481C1C}">
                <a14:useLocalDpi xmlns:a14="http://schemas.microsoft.com/office/drawing/2010/main" val="0"/>
              </a:ext>
            </a:extLst>
          </a:blip>
          <a:stretch>
            <a:fillRect/>
          </a:stretch>
        </p:blipFill>
        <p:spPr>
          <a:xfrm>
            <a:off x="1992355" y="3928938"/>
            <a:ext cx="324000" cy="49589"/>
          </a:xfrm>
          <a:prstGeom prst="rect">
            <a:avLst/>
          </a:prstGeom>
        </p:spPr>
      </p:pic>
      <p:pic>
        <p:nvPicPr>
          <p:cNvPr id="52" name="Picture 51"/>
          <p:cNvPicPr>
            <a:picLocks/>
          </p:cNvPicPr>
          <p:nvPr/>
        </p:nvPicPr>
        <p:blipFill>
          <a:blip r:embed="rId6">
            <a:extLst>
              <a:ext uri="{28A0092B-C50C-407E-A947-70E740481C1C}">
                <a14:useLocalDpi xmlns:a14="http://schemas.microsoft.com/office/drawing/2010/main" val="0"/>
              </a:ext>
            </a:extLst>
          </a:blip>
          <a:stretch>
            <a:fillRect/>
          </a:stretch>
        </p:blipFill>
        <p:spPr>
          <a:xfrm>
            <a:off x="1997975" y="4057737"/>
            <a:ext cx="216000" cy="49589"/>
          </a:xfrm>
          <a:prstGeom prst="rect">
            <a:avLst/>
          </a:prstGeom>
        </p:spPr>
      </p:pic>
      <p:pic>
        <p:nvPicPr>
          <p:cNvPr id="53" name="Picture 52"/>
          <p:cNvPicPr>
            <a:picLocks/>
          </p:cNvPicPr>
          <p:nvPr/>
        </p:nvPicPr>
        <p:blipFill>
          <a:blip r:embed="rId6">
            <a:extLst>
              <a:ext uri="{28A0092B-C50C-407E-A947-70E740481C1C}">
                <a14:useLocalDpi xmlns:a14="http://schemas.microsoft.com/office/drawing/2010/main" val="0"/>
              </a:ext>
            </a:extLst>
          </a:blip>
          <a:stretch>
            <a:fillRect/>
          </a:stretch>
        </p:blipFill>
        <p:spPr>
          <a:xfrm rot="16200000">
            <a:off x="1960997" y="2814533"/>
            <a:ext cx="1008000" cy="51822"/>
          </a:xfrm>
          <a:prstGeom prst="rect">
            <a:avLst/>
          </a:prstGeom>
        </p:spPr>
      </p:pic>
      <p:pic>
        <p:nvPicPr>
          <p:cNvPr id="54" name="Picture 53"/>
          <p:cNvPicPr>
            <a:picLocks/>
          </p:cNvPicPr>
          <p:nvPr/>
        </p:nvPicPr>
        <p:blipFill>
          <a:blip r:embed="rId6">
            <a:extLst>
              <a:ext uri="{28A0092B-C50C-407E-A947-70E740481C1C}">
                <a14:useLocalDpi xmlns:a14="http://schemas.microsoft.com/office/drawing/2010/main" val="0"/>
              </a:ext>
            </a:extLst>
          </a:blip>
          <a:stretch>
            <a:fillRect/>
          </a:stretch>
        </p:blipFill>
        <p:spPr>
          <a:xfrm rot="16200000">
            <a:off x="2290814" y="3139646"/>
            <a:ext cx="612000" cy="51822"/>
          </a:xfrm>
          <a:prstGeom prst="rect">
            <a:avLst/>
          </a:prstGeom>
        </p:spPr>
      </p:pic>
      <p:pic>
        <p:nvPicPr>
          <p:cNvPr id="55" name="Picture 54"/>
          <p:cNvPicPr>
            <a:picLocks/>
          </p:cNvPicPr>
          <p:nvPr/>
        </p:nvPicPr>
        <p:blipFill>
          <a:blip r:embed="rId6">
            <a:extLst>
              <a:ext uri="{28A0092B-C50C-407E-A947-70E740481C1C}">
                <a14:useLocalDpi xmlns:a14="http://schemas.microsoft.com/office/drawing/2010/main" val="0"/>
              </a:ext>
            </a:extLst>
          </a:blip>
          <a:stretch>
            <a:fillRect/>
          </a:stretch>
        </p:blipFill>
        <p:spPr>
          <a:xfrm rot="16200000">
            <a:off x="2612875" y="3430399"/>
            <a:ext cx="266482" cy="55322"/>
          </a:xfrm>
          <a:prstGeom prst="rect">
            <a:avLst/>
          </a:prstGeom>
        </p:spPr>
      </p:pic>
      <p:pic>
        <p:nvPicPr>
          <p:cNvPr id="56" name="Picture 55"/>
          <p:cNvPicPr>
            <a:picLocks/>
          </p:cNvPicPr>
          <p:nvPr/>
        </p:nvPicPr>
        <p:blipFill>
          <a:blip r:embed="rId6">
            <a:extLst>
              <a:ext uri="{28A0092B-C50C-407E-A947-70E740481C1C}">
                <a14:useLocalDpi xmlns:a14="http://schemas.microsoft.com/office/drawing/2010/main" val="0"/>
              </a:ext>
            </a:extLst>
          </a:blip>
          <a:stretch>
            <a:fillRect/>
          </a:stretch>
        </p:blipFill>
        <p:spPr>
          <a:xfrm rot="5400000">
            <a:off x="2497194" y="3758604"/>
            <a:ext cx="202247" cy="48814"/>
          </a:xfrm>
          <a:prstGeom prst="rect">
            <a:avLst/>
          </a:prstGeom>
        </p:spPr>
      </p:pic>
      <p:pic>
        <p:nvPicPr>
          <p:cNvPr id="57" name="Picture 56"/>
          <p:cNvPicPr>
            <a:picLocks/>
          </p:cNvPicPr>
          <p:nvPr/>
        </p:nvPicPr>
        <p:blipFill>
          <a:blip r:embed="rId6">
            <a:extLst>
              <a:ext uri="{28A0092B-C50C-407E-A947-70E740481C1C}">
                <a14:useLocalDpi xmlns:a14="http://schemas.microsoft.com/office/drawing/2010/main" val="0"/>
              </a:ext>
            </a:extLst>
          </a:blip>
          <a:stretch>
            <a:fillRect/>
          </a:stretch>
        </p:blipFill>
        <p:spPr>
          <a:xfrm rot="5400000">
            <a:off x="2187679" y="4072774"/>
            <a:ext cx="576000" cy="48814"/>
          </a:xfrm>
          <a:prstGeom prst="rect">
            <a:avLst/>
          </a:prstGeom>
        </p:spPr>
      </p:pic>
      <p:pic>
        <p:nvPicPr>
          <p:cNvPr id="58" name="Picture 57"/>
          <p:cNvPicPr>
            <a:picLocks/>
          </p:cNvPicPr>
          <p:nvPr/>
        </p:nvPicPr>
        <p:blipFill>
          <a:blip r:embed="rId6">
            <a:extLst>
              <a:ext uri="{28A0092B-C50C-407E-A947-70E740481C1C}">
                <a14:useLocalDpi xmlns:a14="http://schemas.microsoft.com/office/drawing/2010/main" val="0"/>
              </a:ext>
            </a:extLst>
          </a:blip>
          <a:stretch>
            <a:fillRect/>
          </a:stretch>
        </p:blipFill>
        <p:spPr>
          <a:xfrm rot="5400000">
            <a:off x="1957712" y="4283352"/>
            <a:ext cx="770169" cy="53331"/>
          </a:xfrm>
          <a:prstGeom prst="rect">
            <a:avLst/>
          </a:prstGeom>
        </p:spPr>
      </p:pic>
      <p:pic>
        <p:nvPicPr>
          <p:cNvPr id="59" name="Picture 58"/>
          <p:cNvPicPr>
            <a:picLocks/>
          </p:cNvPicPr>
          <p:nvPr/>
        </p:nvPicPr>
        <p:blipFill>
          <a:blip r:embed="rId6" cstate="print">
            <a:extLst>
              <a:ext uri="{28A0092B-C50C-407E-A947-70E740481C1C}">
                <a14:useLocalDpi xmlns:a14="http://schemas.microsoft.com/office/drawing/2010/main" val="0"/>
              </a:ext>
            </a:extLst>
          </a:blip>
          <a:stretch>
            <a:fillRect/>
          </a:stretch>
        </p:blipFill>
        <p:spPr>
          <a:xfrm rot="5400000">
            <a:off x="1652104" y="4585242"/>
            <a:ext cx="1110641" cy="45719"/>
          </a:xfrm>
          <a:prstGeom prst="rect">
            <a:avLst/>
          </a:prstGeom>
        </p:spPr>
      </p:pic>
      <p:pic>
        <p:nvPicPr>
          <p:cNvPr id="61" name="Picture 60"/>
          <p:cNvPicPr>
            <a:picLocks/>
          </p:cNvPicPr>
          <p:nvPr/>
        </p:nvPicPr>
        <p:blipFill>
          <a:blip r:embed="rId7" cstate="print">
            <a:extLst>
              <a:ext uri="{28A0092B-C50C-407E-A947-70E740481C1C}">
                <a14:useLocalDpi xmlns:a14="http://schemas.microsoft.com/office/drawing/2010/main" val="0"/>
              </a:ext>
            </a:extLst>
          </a:blip>
          <a:stretch>
            <a:fillRect/>
          </a:stretch>
        </p:blipFill>
        <p:spPr>
          <a:xfrm rot="5400000">
            <a:off x="5351908" y="4842938"/>
            <a:ext cx="496066" cy="45719"/>
          </a:xfrm>
          <a:prstGeom prst="rect">
            <a:avLst/>
          </a:prstGeom>
        </p:spPr>
      </p:pic>
      <p:pic>
        <p:nvPicPr>
          <p:cNvPr id="62" name="Picture 61"/>
          <p:cNvPicPr>
            <a:picLocks/>
          </p:cNvPicPr>
          <p:nvPr/>
        </p:nvPicPr>
        <p:blipFill>
          <a:blip r:embed="rId7" cstate="print">
            <a:extLst>
              <a:ext uri="{28A0092B-C50C-407E-A947-70E740481C1C}">
                <a14:useLocalDpi xmlns:a14="http://schemas.microsoft.com/office/drawing/2010/main" val="0"/>
              </a:ext>
            </a:extLst>
          </a:blip>
          <a:stretch>
            <a:fillRect/>
          </a:stretch>
        </p:blipFill>
        <p:spPr>
          <a:xfrm rot="10800000">
            <a:off x="5487149" y="5079441"/>
            <a:ext cx="133477" cy="45719"/>
          </a:xfrm>
          <a:prstGeom prst="rect">
            <a:avLst/>
          </a:prstGeom>
        </p:spPr>
      </p:pic>
      <p:pic>
        <p:nvPicPr>
          <p:cNvPr id="63" name="Picture 62"/>
          <p:cNvPicPr>
            <a:picLocks/>
          </p:cNvPicPr>
          <p:nvPr/>
        </p:nvPicPr>
        <p:blipFill>
          <a:blip r:embed="rId7" cstate="print">
            <a:extLst>
              <a:ext uri="{28A0092B-C50C-407E-A947-70E740481C1C}">
                <a14:useLocalDpi xmlns:a14="http://schemas.microsoft.com/office/drawing/2010/main" val="0"/>
              </a:ext>
            </a:extLst>
          </a:blip>
          <a:stretch>
            <a:fillRect/>
          </a:stretch>
        </p:blipFill>
        <p:spPr>
          <a:xfrm rot="5400000">
            <a:off x="5638585" y="4245743"/>
            <a:ext cx="803409" cy="45719"/>
          </a:xfrm>
          <a:prstGeom prst="rect">
            <a:avLst/>
          </a:prstGeom>
        </p:spPr>
      </p:pic>
      <p:pic>
        <p:nvPicPr>
          <p:cNvPr id="8" name="Picture 7"/>
          <p:cNvPicPr>
            <a:picLocks/>
          </p:cNvPicPr>
          <p:nvPr/>
        </p:nvPicPr>
        <p:blipFill>
          <a:blip r:embed="rId7" cstate="print">
            <a:extLst>
              <a:ext uri="{28A0092B-C50C-407E-A947-70E740481C1C}">
                <a14:useLocalDpi xmlns:a14="http://schemas.microsoft.com/office/drawing/2010/main" val="0"/>
              </a:ext>
            </a:extLst>
          </a:blip>
          <a:stretch>
            <a:fillRect/>
          </a:stretch>
        </p:blipFill>
        <p:spPr>
          <a:xfrm rot="10800000">
            <a:off x="5487150" y="4619905"/>
            <a:ext cx="576000" cy="50400"/>
          </a:xfrm>
          <a:prstGeom prst="rect">
            <a:avLst/>
          </a:prstGeom>
        </p:spPr>
      </p:pic>
      <p:pic>
        <p:nvPicPr>
          <p:cNvPr id="64" name="Picture 63"/>
          <p:cNvPicPr>
            <a:picLocks/>
          </p:cNvPicPr>
          <p:nvPr/>
        </p:nvPicPr>
        <p:blipFill>
          <a:blip r:embed="rId7" cstate="print">
            <a:extLst>
              <a:ext uri="{28A0092B-C50C-407E-A947-70E740481C1C}">
                <a14:useLocalDpi xmlns:a14="http://schemas.microsoft.com/office/drawing/2010/main" val="0"/>
              </a:ext>
            </a:extLst>
          </a:blip>
          <a:stretch>
            <a:fillRect/>
          </a:stretch>
        </p:blipFill>
        <p:spPr>
          <a:xfrm rot="10800000">
            <a:off x="6017429" y="3868481"/>
            <a:ext cx="281827" cy="48535"/>
          </a:xfrm>
          <a:prstGeom prst="rect">
            <a:avLst/>
          </a:prstGeom>
        </p:spPr>
      </p:pic>
      <p:pic>
        <p:nvPicPr>
          <p:cNvPr id="65" name="Picture 64"/>
          <p:cNvPicPr>
            <a:picLocks/>
          </p:cNvPicPr>
          <p:nvPr/>
        </p:nvPicPr>
        <p:blipFill>
          <a:blip r:embed="rId7">
            <a:extLst>
              <a:ext uri="{28A0092B-C50C-407E-A947-70E740481C1C}">
                <a14:useLocalDpi xmlns:a14="http://schemas.microsoft.com/office/drawing/2010/main" val="0"/>
              </a:ext>
            </a:extLst>
          </a:blip>
          <a:stretch>
            <a:fillRect/>
          </a:stretch>
        </p:blipFill>
        <p:spPr>
          <a:xfrm rot="16200000">
            <a:off x="5246589" y="4430153"/>
            <a:ext cx="2082900" cy="53403"/>
          </a:xfrm>
          <a:prstGeom prst="rect">
            <a:avLst/>
          </a:prstGeom>
        </p:spPr>
      </p:pic>
      <p:pic>
        <p:nvPicPr>
          <p:cNvPr id="60" name="Picture 59"/>
          <p:cNvPicPr>
            <a:picLocks/>
          </p:cNvPicPr>
          <p:nvPr/>
        </p:nvPicPr>
        <p:blipFill>
          <a:blip r:embed="rId7" cstate="print">
            <a:extLst>
              <a:ext uri="{28A0092B-C50C-407E-A947-70E740481C1C}">
                <a14:useLocalDpi xmlns:a14="http://schemas.microsoft.com/office/drawing/2010/main" val="0"/>
              </a:ext>
            </a:extLst>
          </a:blip>
          <a:stretch>
            <a:fillRect/>
          </a:stretch>
        </p:blipFill>
        <p:spPr>
          <a:xfrm rot="10800000">
            <a:off x="5493321" y="3416459"/>
            <a:ext cx="821419" cy="48535"/>
          </a:xfrm>
          <a:prstGeom prst="rect">
            <a:avLst/>
          </a:prstGeom>
        </p:spPr>
      </p:pic>
      <p:pic>
        <p:nvPicPr>
          <p:cNvPr id="9" name="Picture 8"/>
          <p:cNvPicPr>
            <a:picLocks/>
          </p:cNvPicPr>
          <p:nvPr/>
        </p:nvPicPr>
        <p:blipFill>
          <a:blip r:embed="rId8">
            <a:extLst>
              <a:ext uri="{28A0092B-C50C-407E-A947-70E740481C1C}">
                <a14:useLocalDpi xmlns:a14="http://schemas.microsoft.com/office/drawing/2010/main" val="0"/>
              </a:ext>
            </a:extLst>
          </a:blip>
          <a:stretch>
            <a:fillRect/>
          </a:stretch>
        </p:blipFill>
        <p:spPr>
          <a:xfrm rot="16200000">
            <a:off x="6381433" y="3967371"/>
            <a:ext cx="1400658" cy="46685"/>
          </a:xfrm>
          <a:prstGeom prst="rect">
            <a:avLst/>
          </a:prstGeom>
        </p:spPr>
      </p:pic>
      <p:pic>
        <p:nvPicPr>
          <p:cNvPr id="68" name="Picture 67"/>
          <p:cNvPicPr>
            <a:picLocks/>
          </p:cNvPicPr>
          <p:nvPr/>
        </p:nvPicPr>
        <p:blipFill>
          <a:blip r:embed="rId8">
            <a:extLst>
              <a:ext uri="{28A0092B-C50C-407E-A947-70E740481C1C}">
                <a14:useLocalDpi xmlns:a14="http://schemas.microsoft.com/office/drawing/2010/main" val="0"/>
              </a:ext>
            </a:extLst>
          </a:blip>
          <a:stretch>
            <a:fillRect/>
          </a:stretch>
        </p:blipFill>
        <p:spPr>
          <a:xfrm rot="10800000">
            <a:off x="5487148" y="3287060"/>
            <a:ext cx="1617957" cy="53255"/>
          </a:xfrm>
          <a:prstGeom prst="rect">
            <a:avLst/>
          </a:prstGeom>
        </p:spPr>
      </p:pic>
      <p:pic>
        <p:nvPicPr>
          <p:cNvPr id="69" name="Picture 68"/>
          <p:cNvPicPr>
            <a:picLocks/>
          </p:cNvPicPr>
          <p:nvPr/>
        </p:nvPicPr>
        <p:blipFill>
          <a:blip r:embed="rId6">
            <a:extLst>
              <a:ext uri="{28A0092B-C50C-407E-A947-70E740481C1C}">
                <a14:useLocalDpi xmlns:a14="http://schemas.microsoft.com/office/drawing/2010/main" val="0"/>
              </a:ext>
            </a:extLst>
          </a:blip>
          <a:stretch>
            <a:fillRect/>
          </a:stretch>
        </p:blipFill>
        <p:spPr>
          <a:xfrm rot="10800000">
            <a:off x="3936964" y="2961290"/>
            <a:ext cx="324000" cy="49589"/>
          </a:xfrm>
          <a:prstGeom prst="rect">
            <a:avLst/>
          </a:prstGeom>
        </p:spPr>
      </p:pic>
      <p:pic>
        <p:nvPicPr>
          <p:cNvPr id="70" name="Picture 69"/>
          <p:cNvPicPr>
            <a:picLocks/>
          </p:cNvPicPr>
          <p:nvPr/>
        </p:nvPicPr>
        <p:blipFill>
          <a:blip r:embed="rId6">
            <a:extLst>
              <a:ext uri="{28A0092B-C50C-407E-A947-70E740481C1C}">
                <a14:useLocalDpi xmlns:a14="http://schemas.microsoft.com/office/drawing/2010/main" val="0"/>
              </a:ext>
            </a:extLst>
          </a:blip>
          <a:stretch>
            <a:fillRect/>
          </a:stretch>
        </p:blipFill>
        <p:spPr>
          <a:xfrm rot="16200000">
            <a:off x="4085748" y="3097741"/>
            <a:ext cx="325765" cy="52868"/>
          </a:xfrm>
          <a:prstGeom prst="rect">
            <a:avLst/>
          </a:prstGeom>
        </p:spPr>
      </p:pic>
      <p:pic>
        <p:nvPicPr>
          <p:cNvPr id="71" name="Picture 70"/>
          <p:cNvPicPr>
            <a:picLocks/>
          </p:cNvPicPr>
          <p:nvPr/>
        </p:nvPicPr>
        <p:blipFill>
          <a:blip r:embed="rId6">
            <a:extLst>
              <a:ext uri="{28A0092B-C50C-407E-A947-70E740481C1C}">
                <a14:useLocalDpi xmlns:a14="http://schemas.microsoft.com/office/drawing/2010/main" val="0"/>
              </a:ext>
            </a:extLst>
          </a:blip>
          <a:stretch>
            <a:fillRect/>
          </a:stretch>
        </p:blipFill>
        <p:spPr>
          <a:xfrm rot="10800000">
            <a:off x="4222197" y="3237469"/>
            <a:ext cx="496267" cy="49589"/>
          </a:xfrm>
          <a:prstGeom prst="rect">
            <a:avLst/>
          </a:prstGeom>
        </p:spPr>
      </p:pic>
      <p:sp>
        <p:nvSpPr>
          <p:cNvPr id="10" name="Rectangle 9"/>
          <p:cNvSpPr/>
          <p:nvPr/>
        </p:nvSpPr>
        <p:spPr>
          <a:xfrm>
            <a:off x="3162393" y="2576496"/>
            <a:ext cx="834736" cy="512618"/>
          </a:xfrm>
          <a:prstGeom prst="rect">
            <a:avLst/>
          </a:prstGeom>
          <a:solidFill>
            <a:srgbClr val="FF000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66" name="Rectangle 65"/>
          <p:cNvSpPr/>
          <p:nvPr/>
        </p:nvSpPr>
        <p:spPr>
          <a:xfrm>
            <a:off x="2184565" y="1385508"/>
            <a:ext cx="2835480" cy="338554"/>
          </a:xfrm>
          <a:prstGeom prst="rect">
            <a:avLst/>
          </a:prstGeom>
        </p:spPr>
        <p:txBody>
          <a:bodyPr wrap="square">
            <a:spAutoFit/>
          </a:bodyPr>
          <a:lstStyle/>
          <a:p>
            <a:pPr lvl="1">
              <a:spcBef>
                <a:spcPct val="20000"/>
              </a:spcBef>
            </a:pPr>
            <a:r>
              <a:rPr lang="en-GB" sz="1600" dirty="0" smtClean="0">
                <a:solidFill>
                  <a:srgbClr val="0070C0"/>
                </a:solidFill>
              </a:rPr>
              <a:t>Zero-span checking </a:t>
            </a:r>
            <a:r>
              <a:rPr lang="hr-HR" sz="1600" dirty="0" smtClean="0">
                <a:solidFill>
                  <a:srgbClr val="0070C0"/>
                </a:solidFill>
              </a:rPr>
              <a:t>NO</a:t>
            </a:r>
            <a:endParaRPr lang="hr-HR" sz="1600" dirty="0">
              <a:solidFill>
                <a:srgbClr val="0070C0"/>
              </a:solidFill>
            </a:endParaRPr>
          </a:p>
        </p:txBody>
      </p:sp>
      <p:grpSp>
        <p:nvGrpSpPr>
          <p:cNvPr id="67" name="Group 3"/>
          <p:cNvGrpSpPr>
            <a:grpSpLocks noChangeAspect="1"/>
          </p:cNvGrpSpPr>
          <p:nvPr/>
        </p:nvGrpSpPr>
        <p:grpSpPr bwMode="auto">
          <a:xfrm>
            <a:off x="442354" y="6362429"/>
            <a:ext cx="4500798" cy="411137"/>
            <a:chOff x="14858" y="6031800"/>
            <a:chExt cx="7310482" cy="703818"/>
          </a:xfrm>
        </p:grpSpPr>
        <p:pic>
          <p:nvPicPr>
            <p:cNvPr id="7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Rectangle 72"/>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grpSp>
        <p:nvGrpSpPr>
          <p:cNvPr id="74" name="Group 3"/>
          <p:cNvGrpSpPr>
            <a:grpSpLocks noChangeAspect="1"/>
          </p:cNvGrpSpPr>
          <p:nvPr/>
        </p:nvGrpSpPr>
        <p:grpSpPr bwMode="auto">
          <a:xfrm>
            <a:off x="442354" y="6362429"/>
            <a:ext cx="4500798" cy="411137"/>
            <a:chOff x="14858" y="6031800"/>
            <a:chExt cx="7310482" cy="703818"/>
          </a:xfrm>
        </p:grpSpPr>
        <p:pic>
          <p:nvPicPr>
            <p:cNvPr id="7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Rectangle 75"/>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77" name="Rectangle 76"/>
          <p:cNvSpPr/>
          <p:nvPr/>
        </p:nvSpPr>
        <p:spPr>
          <a:xfrm>
            <a:off x="522543" y="626855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763390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500"/>
                                        <p:tgtEl>
                                          <p:spTgt spid="68"/>
                                        </p:tgtEl>
                                      </p:cBhvr>
                                    </p:animEffect>
                                  </p:childTnLst>
                                </p:cTn>
                              </p:par>
                              <p:par>
                                <p:cTn id="11" presetID="10"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nodeType="withEffect">
                                  <p:stCondLst>
                                    <p:cond delay="0"/>
                                  </p:stCondLst>
                                  <p:childTnLst>
                                    <p:set>
                                      <p:cBhvr>
                                        <p:cTn id="15" dur="1" fill="hold">
                                          <p:stCondLst>
                                            <p:cond delay="0"/>
                                          </p:stCondLst>
                                        </p:cTn>
                                        <p:tgtEl>
                                          <p:spTgt spid="70"/>
                                        </p:tgtEl>
                                        <p:attrNameLst>
                                          <p:attrName>style.visibility</p:attrName>
                                        </p:attrNameLst>
                                      </p:cBhvr>
                                      <p:to>
                                        <p:strVal val="visible"/>
                                      </p:to>
                                    </p:set>
                                    <p:animEffect transition="in" filter="fade">
                                      <p:cBhvr>
                                        <p:cTn id="16" dur="500"/>
                                        <p:tgtEl>
                                          <p:spTgt spid="70"/>
                                        </p:tgtEl>
                                      </p:cBhvr>
                                    </p:animEffect>
                                  </p:childTnLst>
                                </p:cTn>
                              </p:par>
                              <p:par>
                                <p:cTn id="17" presetID="10" presetClass="exit" presetSubtype="0" fill="hold" nodeType="withEffect">
                                  <p:stCondLst>
                                    <p:cond delay="0"/>
                                  </p:stCondLst>
                                  <p:childTnLst>
                                    <p:animEffect transition="out" filter="fade">
                                      <p:cBhvr>
                                        <p:cTn id="18" dur="500"/>
                                        <p:tgtEl>
                                          <p:spTgt spid="40"/>
                                        </p:tgtEl>
                                      </p:cBhvr>
                                    </p:animEffect>
                                    <p:set>
                                      <p:cBhvr>
                                        <p:cTn id="19" dur="1" fill="hold">
                                          <p:stCondLst>
                                            <p:cond delay="499"/>
                                          </p:stCondLst>
                                        </p:cTn>
                                        <p:tgtEl>
                                          <p:spTgt spid="40"/>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54"/>
                                        </p:tgtEl>
                                      </p:cBhvr>
                                    </p:animEffect>
                                    <p:set>
                                      <p:cBhvr>
                                        <p:cTn id="22" dur="1" fill="hold">
                                          <p:stCondLst>
                                            <p:cond delay="499"/>
                                          </p:stCondLst>
                                        </p:cTn>
                                        <p:tgtEl>
                                          <p:spTgt spid="54"/>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47"/>
                                        </p:tgtEl>
                                      </p:cBhvr>
                                    </p:animEffect>
                                    <p:set>
                                      <p:cBhvr>
                                        <p:cTn id="25" dur="1" fill="hold">
                                          <p:stCondLst>
                                            <p:cond delay="499"/>
                                          </p:stCondLst>
                                        </p:cTn>
                                        <p:tgtEl>
                                          <p:spTgt spid="47"/>
                                        </p:tgtEl>
                                        <p:attrNameLst>
                                          <p:attrName>style.visibility</p:attrName>
                                        </p:attrNameLst>
                                      </p:cBhvr>
                                      <p:to>
                                        <p:strVal val="hidden"/>
                                      </p:to>
                                    </p:set>
                                  </p:childTnLst>
                                </p:cTn>
                              </p:par>
                              <p:par>
                                <p:cTn id="26" presetID="2" presetClass="entr" presetSubtype="4"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 calcmode="lin" valueType="num">
                                      <p:cBhvr additive="base">
                                        <p:cTn id="28" dur="500" fill="hold"/>
                                        <p:tgtEl>
                                          <p:spTgt spid="66"/>
                                        </p:tgtEl>
                                        <p:attrNameLst>
                                          <p:attrName>ppt_x</p:attrName>
                                        </p:attrNameLst>
                                      </p:cBhvr>
                                      <p:tavLst>
                                        <p:tav tm="0">
                                          <p:val>
                                            <p:strVal val="#ppt_x"/>
                                          </p:val>
                                        </p:tav>
                                        <p:tav tm="100000">
                                          <p:val>
                                            <p:strVal val="#ppt_x"/>
                                          </p:val>
                                        </p:tav>
                                      </p:tavLst>
                                    </p:anim>
                                    <p:anim calcmode="lin" valueType="num">
                                      <p:cBhvr additive="base">
                                        <p:cTn id="29" dur="500" fill="hold"/>
                                        <p:tgtEl>
                                          <p:spTgt spid="66"/>
                                        </p:tgtEl>
                                        <p:attrNameLst>
                                          <p:attrName>ppt_y</p:attrName>
                                        </p:attrNameLst>
                                      </p:cBhvr>
                                      <p:tavLst>
                                        <p:tav tm="0">
                                          <p:val>
                                            <p:strVal val="1+#ppt_h/2"/>
                                          </p:val>
                                        </p:tav>
                                        <p:tav tm="100000">
                                          <p:val>
                                            <p:strVal val="#ppt_y"/>
                                          </p:val>
                                        </p:tav>
                                      </p:tavLst>
                                    </p:anim>
                                  </p:childTnLst>
                                </p:cTn>
                              </p:par>
                            </p:childTnLst>
                          </p:cTn>
                        </p:par>
                        <p:par>
                          <p:cTn id="30" fill="hold">
                            <p:stCondLst>
                              <p:cond delay="500"/>
                            </p:stCondLst>
                            <p:childTnLst>
                              <p:par>
                                <p:cTn id="31" presetID="1" presetClass="entr" presetSubtype="0" fill="hold" grpId="0" nodeType="afterEffect">
                                  <p:stCondLst>
                                    <p:cond delay="100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000" b="1" dirty="0" smtClean="0">
                <a:solidFill>
                  <a:schemeClr val="tx2"/>
                </a:solidFill>
                <a:effectLst>
                  <a:glow>
                    <a:srgbClr val="7F7F7F">
                      <a:alpha val="35000"/>
                    </a:srgbClr>
                  </a:glow>
                </a:effectLst>
              </a:rPr>
              <a:t>    </a:t>
            </a:r>
            <a:r>
              <a:rPr lang="en-GB" sz="2000" b="1" dirty="0">
                <a:solidFill>
                  <a:schemeClr val="tx2"/>
                </a:solidFill>
                <a:effectLst>
                  <a:glow>
                    <a:srgbClr val="7F7F7F">
                      <a:alpha val="35000"/>
                    </a:srgbClr>
                  </a:glow>
                </a:effectLst>
              </a:rPr>
              <a:t>An example of connecting equipment in monitoring station (</a:t>
            </a:r>
            <a:r>
              <a:rPr lang="en-GB" sz="2000" b="1" dirty="0" err="1">
                <a:solidFill>
                  <a:schemeClr val="tx2"/>
                </a:solidFill>
                <a:effectLst>
                  <a:glow>
                    <a:srgbClr val="7F7F7F">
                      <a:alpha val="35000"/>
                    </a:srgbClr>
                  </a:glow>
                </a:effectLst>
              </a:rPr>
              <a:t>pneumatica</a:t>
            </a:r>
            <a:r>
              <a:rPr lang="en-GB" sz="2000" b="1" dirty="0" smtClean="0">
                <a:solidFill>
                  <a:schemeClr val="tx2"/>
                </a:solidFill>
                <a:effectLst>
                  <a:glow>
                    <a:srgbClr val="7F7F7F">
                      <a:alpha val="35000"/>
                    </a:srgbClr>
                  </a:glow>
                </a:effectLst>
              </a:rPr>
              <a:t>)</a:t>
            </a:r>
            <a:endParaRPr lang="hr-HR" sz="2000" b="1" dirty="0" smtClean="0">
              <a:solidFill>
                <a:schemeClr val="tx2"/>
              </a:solidFill>
              <a:effectLst>
                <a:glow>
                  <a:srgbClr val="7F7F7F">
                    <a:alpha val="35000"/>
                  </a:srgbClr>
                </a:glow>
              </a:effectLst>
            </a:endParaRPr>
          </a:p>
        </p:txBody>
      </p:sp>
      <p:grpSp>
        <p:nvGrpSpPr>
          <p:cNvPr id="6" name="Group 5"/>
          <p:cNvGrpSpPr/>
          <p:nvPr/>
        </p:nvGrpSpPr>
        <p:grpSpPr>
          <a:xfrm>
            <a:off x="376239" y="6334443"/>
            <a:ext cx="4566913" cy="439123"/>
            <a:chOff x="71999" y="6334443"/>
            <a:chExt cx="4566913" cy="439123"/>
          </a:xfrm>
        </p:grpSpPr>
        <p:grpSp>
          <p:nvGrpSpPr>
            <p:cNvPr id="14338" name="Group 3"/>
            <p:cNvGrpSpPr>
              <a:grpSpLocks noChangeAspect="1"/>
            </p:cNvGrpSpPr>
            <p:nvPr/>
          </p:nvGrpSpPr>
          <p:grpSpPr bwMode="auto">
            <a:xfrm>
              <a:off x="138114" y="6362429"/>
              <a:ext cx="4500798" cy="411137"/>
              <a:chOff x="14858" y="6031800"/>
              <a:chExt cx="7310482" cy="703818"/>
            </a:xfrm>
          </p:grpSpPr>
          <p:pic>
            <p:nvPicPr>
              <p:cNvPr id="1434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Environmental Protection Institute</a:t>
                </a:r>
                <a:endParaRPr lang="hr-HR" sz="1200" dirty="0">
                  <a:latin typeface="Arial Narrow" pitchFamily="34" charset="0"/>
                  <a:cs typeface="+mn-cs"/>
                </a:endParaRP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1723" y="1342810"/>
            <a:ext cx="7197754" cy="4716697"/>
          </a:xfrm>
          <a:prstGeom prst="rect">
            <a:avLst/>
          </a:prstGeom>
        </p:spPr>
      </p:pic>
      <p:pic>
        <p:nvPicPr>
          <p:cNvPr id="3" name="Picture 2"/>
          <p:cNvPicPr>
            <a:picLocks/>
          </p:cNvPicPr>
          <p:nvPr/>
        </p:nvPicPr>
        <p:blipFill>
          <a:blip r:embed="rId6">
            <a:extLst>
              <a:ext uri="{28A0092B-C50C-407E-A947-70E740481C1C}">
                <a14:useLocalDpi xmlns:a14="http://schemas.microsoft.com/office/drawing/2010/main" val="0"/>
              </a:ext>
            </a:extLst>
          </a:blip>
          <a:stretch>
            <a:fillRect/>
          </a:stretch>
        </p:blipFill>
        <p:spPr>
          <a:xfrm rot="5400000">
            <a:off x="-296426" y="3594335"/>
            <a:ext cx="4572000" cy="51822"/>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flipV="1">
            <a:off x="5276615" y="1753365"/>
            <a:ext cx="788563" cy="100541"/>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flipV="1">
            <a:off x="6100134" y="1753364"/>
            <a:ext cx="788563" cy="100541"/>
          </a:xfrm>
          <a:prstGeom prst="rect">
            <a:avLst/>
          </a:prstGeom>
        </p:spPr>
      </p:pic>
      <p:pic>
        <p:nvPicPr>
          <p:cNvPr id="14" name="Picture 13"/>
          <p:cNvPicPr>
            <a:picLocks/>
          </p:cNvPicPr>
          <p:nvPr/>
        </p:nvPicPr>
        <p:blipFill>
          <a:blip r:embed="rId6">
            <a:extLst>
              <a:ext uri="{28A0092B-C50C-407E-A947-70E740481C1C}">
                <a14:useLocalDpi xmlns:a14="http://schemas.microsoft.com/office/drawing/2010/main" val="0"/>
              </a:ext>
            </a:extLst>
          </a:blip>
          <a:stretch>
            <a:fillRect/>
          </a:stretch>
        </p:blipFill>
        <p:spPr>
          <a:xfrm rot="5400000" flipV="1">
            <a:off x="7373376" y="1923027"/>
            <a:ext cx="1044000" cy="10054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668941" y="4459975"/>
            <a:ext cx="2952000" cy="58936"/>
          </a:xfrm>
          <a:prstGeom prst="rect">
            <a:avLst/>
          </a:prstGeom>
        </p:spPr>
      </p:pic>
      <p:pic>
        <p:nvPicPr>
          <p:cNvPr id="16" name="Picture 15"/>
          <p:cNvPicPr>
            <a:picLocks/>
          </p:cNvPicPr>
          <p:nvPr/>
        </p:nvPicPr>
        <p:blipFill>
          <a:blip r:embed="rId6">
            <a:extLst>
              <a:ext uri="{28A0092B-C50C-407E-A947-70E740481C1C}">
                <a14:useLocalDpi xmlns:a14="http://schemas.microsoft.com/office/drawing/2010/main" val="0"/>
              </a:ext>
            </a:extLst>
          </a:blip>
          <a:stretch>
            <a:fillRect/>
          </a:stretch>
        </p:blipFill>
        <p:spPr>
          <a:xfrm rot="5400000">
            <a:off x="6398310" y="4479620"/>
            <a:ext cx="2844000" cy="49589"/>
          </a:xfrm>
          <a:prstGeom prst="rect">
            <a:avLst/>
          </a:prstGeom>
        </p:spPr>
      </p:pic>
      <p:pic>
        <p:nvPicPr>
          <p:cNvPr id="18" name="Picture 17"/>
          <p:cNvPicPr>
            <a:picLocks/>
          </p:cNvPicPr>
          <p:nvPr/>
        </p:nvPicPr>
        <p:blipFill>
          <a:blip r:embed="rId6">
            <a:extLst>
              <a:ext uri="{28A0092B-C50C-407E-A947-70E740481C1C}">
                <a14:useLocalDpi xmlns:a14="http://schemas.microsoft.com/office/drawing/2010/main" val="0"/>
              </a:ext>
            </a:extLst>
          </a:blip>
          <a:stretch>
            <a:fillRect/>
          </a:stretch>
        </p:blipFill>
        <p:spPr>
          <a:xfrm rot="5400000">
            <a:off x="6112193" y="4545228"/>
            <a:ext cx="2772000" cy="49589"/>
          </a:xfrm>
          <a:prstGeom prst="rect">
            <a:avLst/>
          </a:prstGeom>
        </p:spPr>
      </p:pic>
      <p:pic>
        <p:nvPicPr>
          <p:cNvPr id="19" name="Picture 18"/>
          <p:cNvPicPr>
            <a:picLocks/>
          </p:cNvPicPr>
          <p:nvPr/>
        </p:nvPicPr>
        <p:blipFill>
          <a:blip r:embed="rId6">
            <a:extLst>
              <a:ext uri="{28A0092B-C50C-407E-A947-70E740481C1C}">
                <a14:useLocalDpi xmlns:a14="http://schemas.microsoft.com/office/drawing/2010/main" val="0"/>
              </a:ext>
            </a:extLst>
          </a:blip>
          <a:stretch>
            <a:fillRect/>
          </a:stretch>
        </p:blipFill>
        <p:spPr>
          <a:xfrm rot="5400000">
            <a:off x="5650099" y="2895350"/>
            <a:ext cx="576000" cy="49589"/>
          </a:xfrm>
          <a:prstGeom prst="rect">
            <a:avLst/>
          </a:prstGeom>
        </p:spPr>
      </p:pic>
      <p:pic>
        <p:nvPicPr>
          <p:cNvPr id="20" name="Picture 19"/>
          <p:cNvPicPr>
            <a:picLocks/>
          </p:cNvPicPr>
          <p:nvPr/>
        </p:nvPicPr>
        <p:blipFill>
          <a:blip r:embed="rId6">
            <a:extLst>
              <a:ext uri="{28A0092B-C50C-407E-A947-70E740481C1C}">
                <a14:useLocalDpi xmlns:a14="http://schemas.microsoft.com/office/drawing/2010/main" val="0"/>
              </a:ext>
            </a:extLst>
          </a:blip>
          <a:stretch>
            <a:fillRect/>
          </a:stretch>
        </p:blipFill>
        <p:spPr>
          <a:xfrm rot="5400000">
            <a:off x="6526257" y="2836945"/>
            <a:ext cx="468000" cy="49589"/>
          </a:xfrm>
          <a:prstGeom prst="rect">
            <a:avLst/>
          </a:prstGeom>
        </p:spPr>
      </p:pic>
      <p:pic>
        <p:nvPicPr>
          <p:cNvPr id="21" name="Picture 20"/>
          <p:cNvPicPr>
            <a:picLocks/>
          </p:cNvPicPr>
          <p:nvPr/>
        </p:nvPicPr>
        <p:blipFill>
          <a:blip r:embed="rId6">
            <a:extLst>
              <a:ext uri="{28A0092B-C50C-407E-A947-70E740481C1C}">
                <a14:useLocalDpi xmlns:a14="http://schemas.microsoft.com/office/drawing/2010/main" val="0"/>
              </a:ext>
            </a:extLst>
          </a:blip>
          <a:stretch>
            <a:fillRect/>
          </a:stretch>
        </p:blipFill>
        <p:spPr>
          <a:xfrm>
            <a:off x="5913304" y="3168268"/>
            <a:ext cx="1620000" cy="49589"/>
          </a:xfrm>
          <a:prstGeom prst="rect">
            <a:avLst/>
          </a:prstGeom>
        </p:spPr>
      </p:pic>
      <p:pic>
        <p:nvPicPr>
          <p:cNvPr id="22" name="Picture 21"/>
          <p:cNvPicPr>
            <a:picLocks/>
          </p:cNvPicPr>
          <p:nvPr/>
        </p:nvPicPr>
        <p:blipFill>
          <a:blip r:embed="rId6">
            <a:extLst>
              <a:ext uri="{28A0092B-C50C-407E-A947-70E740481C1C}">
                <a14:useLocalDpi xmlns:a14="http://schemas.microsoft.com/office/drawing/2010/main" val="0"/>
              </a:ext>
            </a:extLst>
          </a:blip>
          <a:stretch>
            <a:fillRect/>
          </a:stretch>
        </p:blipFill>
        <p:spPr>
          <a:xfrm>
            <a:off x="6735462" y="3082414"/>
            <a:ext cx="1080000" cy="49589"/>
          </a:xfrm>
          <a:prstGeom prst="rect">
            <a:avLst/>
          </a:prstGeom>
        </p:spPr>
      </p:pic>
      <p:pic>
        <p:nvPicPr>
          <p:cNvPr id="24" name="Picture 23"/>
          <p:cNvPicPr>
            <a:picLocks/>
          </p:cNvPicPr>
          <p:nvPr/>
        </p:nvPicPr>
        <p:blipFill>
          <a:blip r:embed="rId6">
            <a:extLst>
              <a:ext uri="{28A0092B-C50C-407E-A947-70E740481C1C}">
                <a14:useLocalDpi xmlns:a14="http://schemas.microsoft.com/office/drawing/2010/main" val="0"/>
              </a:ext>
            </a:extLst>
          </a:blip>
          <a:stretch>
            <a:fillRect/>
          </a:stretch>
        </p:blipFill>
        <p:spPr>
          <a:xfrm rot="10800000">
            <a:off x="2874331" y="2432796"/>
            <a:ext cx="324000" cy="49589"/>
          </a:xfrm>
          <a:prstGeom prst="rect">
            <a:avLst/>
          </a:prstGeom>
        </p:spPr>
      </p:pic>
      <p:pic>
        <p:nvPicPr>
          <p:cNvPr id="25" name="Picture 24"/>
          <p:cNvPicPr>
            <a:picLocks/>
          </p:cNvPicPr>
          <p:nvPr/>
        </p:nvPicPr>
        <p:blipFill>
          <a:blip r:embed="rId6">
            <a:extLst>
              <a:ext uri="{28A0092B-C50C-407E-A947-70E740481C1C}">
                <a14:useLocalDpi xmlns:a14="http://schemas.microsoft.com/office/drawing/2010/main" val="0"/>
              </a:ext>
            </a:extLst>
          </a:blip>
          <a:stretch>
            <a:fillRect/>
          </a:stretch>
        </p:blipFill>
        <p:spPr>
          <a:xfrm rot="10800000">
            <a:off x="2866382" y="2911703"/>
            <a:ext cx="324000" cy="49589"/>
          </a:xfrm>
          <a:prstGeom prst="rect">
            <a:avLst/>
          </a:prstGeom>
        </p:spPr>
      </p:pic>
      <p:pic>
        <p:nvPicPr>
          <p:cNvPr id="26" name="Picture 25"/>
          <p:cNvPicPr>
            <a:picLocks/>
          </p:cNvPicPr>
          <p:nvPr/>
        </p:nvPicPr>
        <p:blipFill>
          <a:blip r:embed="rId6">
            <a:extLst>
              <a:ext uri="{28A0092B-C50C-407E-A947-70E740481C1C}">
                <a14:useLocalDpi xmlns:a14="http://schemas.microsoft.com/office/drawing/2010/main" val="0"/>
              </a:ext>
            </a:extLst>
          </a:blip>
          <a:stretch>
            <a:fillRect/>
          </a:stretch>
        </p:blipFill>
        <p:spPr>
          <a:xfrm rot="10800000">
            <a:off x="2863949" y="3415405"/>
            <a:ext cx="324000" cy="49589"/>
          </a:xfrm>
          <a:prstGeom prst="rect">
            <a:avLst/>
          </a:prstGeom>
        </p:spPr>
      </p:pic>
      <p:pic>
        <p:nvPicPr>
          <p:cNvPr id="27" name="Picture 26"/>
          <p:cNvPicPr>
            <a:picLocks/>
          </p:cNvPicPr>
          <p:nvPr/>
        </p:nvPicPr>
        <p:blipFill>
          <a:blip r:embed="rId6">
            <a:extLst>
              <a:ext uri="{28A0092B-C50C-407E-A947-70E740481C1C}">
                <a14:useLocalDpi xmlns:a14="http://schemas.microsoft.com/office/drawing/2010/main" val="0"/>
              </a:ext>
            </a:extLst>
          </a:blip>
          <a:stretch>
            <a:fillRect/>
          </a:stretch>
        </p:blipFill>
        <p:spPr>
          <a:xfrm rot="10800000">
            <a:off x="2863948" y="3917016"/>
            <a:ext cx="324000" cy="49589"/>
          </a:xfrm>
          <a:prstGeom prst="rect">
            <a:avLst/>
          </a:prstGeom>
        </p:spPr>
      </p:pic>
      <p:pic>
        <p:nvPicPr>
          <p:cNvPr id="28" name="Picture 27"/>
          <p:cNvPicPr>
            <a:picLocks/>
          </p:cNvPicPr>
          <p:nvPr/>
        </p:nvPicPr>
        <p:blipFill>
          <a:blip r:embed="rId6">
            <a:extLst>
              <a:ext uri="{28A0092B-C50C-407E-A947-70E740481C1C}">
                <a14:useLocalDpi xmlns:a14="http://schemas.microsoft.com/office/drawing/2010/main" val="0"/>
              </a:ext>
            </a:extLst>
          </a:blip>
          <a:stretch>
            <a:fillRect/>
          </a:stretch>
        </p:blipFill>
        <p:spPr>
          <a:xfrm rot="10800000">
            <a:off x="2863948" y="4420718"/>
            <a:ext cx="324000" cy="49589"/>
          </a:xfrm>
          <a:prstGeom prst="rect">
            <a:avLst/>
          </a:prstGeom>
        </p:spPr>
      </p:pic>
      <p:pic>
        <p:nvPicPr>
          <p:cNvPr id="29" name="Picture 28"/>
          <p:cNvPicPr>
            <a:picLocks/>
          </p:cNvPicPr>
          <p:nvPr/>
        </p:nvPicPr>
        <p:blipFill>
          <a:blip r:embed="rId6">
            <a:extLst>
              <a:ext uri="{28A0092B-C50C-407E-A947-70E740481C1C}">
                <a14:useLocalDpi xmlns:a14="http://schemas.microsoft.com/office/drawing/2010/main" val="0"/>
              </a:ext>
            </a:extLst>
          </a:blip>
          <a:stretch>
            <a:fillRect/>
          </a:stretch>
        </p:blipFill>
        <p:spPr>
          <a:xfrm rot="10800000">
            <a:off x="2880687" y="4806568"/>
            <a:ext cx="1836000" cy="49589"/>
          </a:xfrm>
          <a:prstGeom prst="rect">
            <a:avLst/>
          </a:prstGeom>
        </p:spPr>
      </p:pic>
      <p:pic>
        <p:nvPicPr>
          <p:cNvPr id="30" name="Picture 29"/>
          <p:cNvPicPr>
            <a:picLocks/>
          </p:cNvPicPr>
          <p:nvPr/>
        </p:nvPicPr>
        <p:blipFill>
          <a:blip r:embed="rId6">
            <a:extLst>
              <a:ext uri="{28A0092B-C50C-407E-A947-70E740481C1C}">
                <a14:useLocalDpi xmlns:a14="http://schemas.microsoft.com/office/drawing/2010/main" val="0"/>
              </a:ext>
            </a:extLst>
          </a:blip>
          <a:stretch>
            <a:fillRect/>
          </a:stretch>
        </p:blipFill>
        <p:spPr>
          <a:xfrm rot="10800000">
            <a:off x="2888102" y="5260680"/>
            <a:ext cx="1836000" cy="49589"/>
          </a:xfrm>
          <a:prstGeom prst="rect">
            <a:avLst/>
          </a:prstGeom>
        </p:spPr>
      </p:pic>
      <p:pic>
        <p:nvPicPr>
          <p:cNvPr id="23" name="Picture 22"/>
          <p:cNvPicPr>
            <a:picLocks/>
          </p:cNvPicPr>
          <p:nvPr/>
        </p:nvPicPr>
        <p:blipFill>
          <a:blip r:embed="rId6">
            <a:extLst>
              <a:ext uri="{28A0092B-C50C-407E-A947-70E740481C1C}">
                <a14:useLocalDpi xmlns:a14="http://schemas.microsoft.com/office/drawing/2010/main" val="0"/>
              </a:ext>
            </a:extLst>
          </a:blip>
          <a:stretch>
            <a:fillRect/>
          </a:stretch>
        </p:blipFill>
        <p:spPr>
          <a:xfrm rot="5400000">
            <a:off x="1133974" y="4152885"/>
            <a:ext cx="3492000" cy="51822"/>
          </a:xfrm>
          <a:prstGeom prst="rect">
            <a:avLst/>
          </a:prstGeom>
        </p:spPr>
      </p:pic>
      <p:pic>
        <p:nvPicPr>
          <p:cNvPr id="39" name="Picture 38"/>
          <p:cNvPicPr>
            <a:picLocks/>
          </p:cNvPicPr>
          <p:nvPr/>
        </p:nvPicPr>
        <p:blipFill>
          <a:blip r:embed="rId6">
            <a:extLst>
              <a:ext uri="{28A0092B-C50C-407E-A947-70E740481C1C}">
                <a14:useLocalDpi xmlns:a14="http://schemas.microsoft.com/office/drawing/2010/main" val="0"/>
              </a:ext>
            </a:extLst>
          </a:blip>
          <a:stretch>
            <a:fillRect/>
          </a:stretch>
        </p:blipFill>
        <p:spPr>
          <a:xfrm>
            <a:off x="2443775" y="2334534"/>
            <a:ext cx="756000" cy="49589"/>
          </a:xfrm>
          <a:prstGeom prst="rect">
            <a:avLst/>
          </a:prstGeom>
        </p:spPr>
      </p:pic>
      <p:pic>
        <p:nvPicPr>
          <p:cNvPr id="40" name="Picture 39"/>
          <p:cNvPicPr>
            <a:picLocks/>
          </p:cNvPicPr>
          <p:nvPr/>
        </p:nvPicPr>
        <p:blipFill>
          <a:blip r:embed="rId6">
            <a:extLst>
              <a:ext uri="{28A0092B-C50C-407E-A947-70E740481C1C}">
                <a14:useLocalDpi xmlns:a14="http://schemas.microsoft.com/office/drawing/2010/main" val="0"/>
              </a:ext>
            </a:extLst>
          </a:blip>
          <a:stretch>
            <a:fillRect/>
          </a:stretch>
        </p:blipFill>
        <p:spPr>
          <a:xfrm>
            <a:off x="2570903" y="2830480"/>
            <a:ext cx="608078" cy="56053"/>
          </a:xfrm>
          <a:prstGeom prst="rect">
            <a:avLst/>
          </a:prstGeom>
        </p:spPr>
      </p:pic>
      <p:pic>
        <p:nvPicPr>
          <p:cNvPr id="41" name="Picture 40"/>
          <p:cNvPicPr>
            <a:picLocks/>
          </p:cNvPicPr>
          <p:nvPr/>
        </p:nvPicPr>
        <p:blipFill>
          <a:blip r:embed="rId6">
            <a:extLst>
              <a:ext uri="{28A0092B-C50C-407E-A947-70E740481C1C}">
                <a14:useLocalDpi xmlns:a14="http://schemas.microsoft.com/office/drawing/2010/main" val="0"/>
              </a:ext>
            </a:extLst>
          </a:blip>
          <a:stretch>
            <a:fillRect/>
          </a:stretch>
        </p:blipFill>
        <p:spPr>
          <a:xfrm>
            <a:off x="2727941" y="3324819"/>
            <a:ext cx="473597" cy="60442"/>
          </a:xfrm>
          <a:prstGeom prst="rect">
            <a:avLst/>
          </a:prstGeom>
        </p:spPr>
      </p:pic>
      <p:pic>
        <p:nvPicPr>
          <p:cNvPr id="42" name="Picture 41"/>
          <p:cNvPicPr>
            <a:picLocks/>
          </p:cNvPicPr>
          <p:nvPr/>
        </p:nvPicPr>
        <p:blipFill>
          <a:blip r:embed="rId6">
            <a:extLst>
              <a:ext uri="{28A0092B-C50C-407E-A947-70E740481C1C}">
                <a14:useLocalDpi xmlns:a14="http://schemas.microsoft.com/office/drawing/2010/main" val="0"/>
              </a:ext>
            </a:extLst>
          </a:blip>
          <a:stretch>
            <a:fillRect/>
          </a:stretch>
        </p:blipFill>
        <p:spPr>
          <a:xfrm>
            <a:off x="2611907" y="3838351"/>
            <a:ext cx="576000" cy="49589"/>
          </a:xfrm>
          <a:prstGeom prst="rect">
            <a:avLst/>
          </a:prstGeom>
        </p:spPr>
      </p:pic>
      <p:pic>
        <p:nvPicPr>
          <p:cNvPr id="43" name="Picture 42"/>
          <p:cNvPicPr>
            <a:picLocks/>
          </p:cNvPicPr>
          <p:nvPr/>
        </p:nvPicPr>
        <p:blipFill>
          <a:blip r:embed="rId6">
            <a:extLst>
              <a:ext uri="{28A0092B-C50C-407E-A947-70E740481C1C}">
                <a14:useLocalDpi xmlns:a14="http://schemas.microsoft.com/office/drawing/2010/main" val="0"/>
              </a:ext>
            </a:extLst>
          </a:blip>
          <a:stretch>
            <a:fillRect/>
          </a:stretch>
        </p:blipFill>
        <p:spPr>
          <a:xfrm>
            <a:off x="2451271" y="4332766"/>
            <a:ext cx="751927" cy="53632"/>
          </a:xfrm>
          <a:prstGeom prst="rect">
            <a:avLst/>
          </a:prstGeom>
        </p:spPr>
      </p:pic>
      <p:pic>
        <p:nvPicPr>
          <p:cNvPr id="44" name="Picture 43"/>
          <p:cNvPicPr>
            <a:picLocks/>
          </p:cNvPicPr>
          <p:nvPr/>
        </p:nvPicPr>
        <p:blipFill>
          <a:blip r:embed="rId6">
            <a:extLst>
              <a:ext uri="{28A0092B-C50C-407E-A947-70E740481C1C}">
                <a14:useLocalDpi xmlns:a14="http://schemas.microsoft.com/office/drawing/2010/main" val="0"/>
              </a:ext>
            </a:extLst>
          </a:blip>
          <a:stretch>
            <a:fillRect/>
          </a:stretch>
        </p:blipFill>
        <p:spPr>
          <a:xfrm>
            <a:off x="2316613" y="4645511"/>
            <a:ext cx="2412000" cy="49589"/>
          </a:xfrm>
          <a:prstGeom prst="rect">
            <a:avLst/>
          </a:prstGeom>
        </p:spPr>
      </p:pic>
      <p:pic>
        <p:nvPicPr>
          <p:cNvPr id="45" name="Picture 44"/>
          <p:cNvPicPr>
            <a:picLocks/>
          </p:cNvPicPr>
          <p:nvPr/>
        </p:nvPicPr>
        <p:blipFill>
          <a:blip r:embed="rId6">
            <a:extLst>
              <a:ext uri="{28A0092B-C50C-407E-A947-70E740481C1C}">
                <a14:useLocalDpi xmlns:a14="http://schemas.microsoft.com/office/drawing/2010/main" val="0"/>
              </a:ext>
            </a:extLst>
          </a:blip>
          <a:stretch>
            <a:fillRect/>
          </a:stretch>
        </p:blipFill>
        <p:spPr>
          <a:xfrm>
            <a:off x="2188981" y="5113831"/>
            <a:ext cx="2556000" cy="49589"/>
          </a:xfrm>
          <a:prstGeom prst="rect">
            <a:avLst/>
          </a:prstGeom>
        </p:spPr>
      </p:pic>
      <p:pic>
        <p:nvPicPr>
          <p:cNvPr id="46" name="Picture 45"/>
          <p:cNvPicPr>
            <a:picLocks/>
          </p:cNvPicPr>
          <p:nvPr/>
        </p:nvPicPr>
        <p:blipFill>
          <a:blip r:embed="rId6">
            <a:extLst>
              <a:ext uri="{28A0092B-C50C-407E-A947-70E740481C1C}">
                <a14:useLocalDpi xmlns:a14="http://schemas.microsoft.com/office/drawing/2010/main" val="0"/>
              </a:ext>
            </a:extLst>
          </a:blip>
          <a:stretch>
            <a:fillRect/>
          </a:stretch>
        </p:blipFill>
        <p:spPr>
          <a:xfrm>
            <a:off x="1989574" y="3291452"/>
            <a:ext cx="468000" cy="49589"/>
          </a:xfrm>
          <a:prstGeom prst="rect">
            <a:avLst/>
          </a:prstGeom>
        </p:spPr>
      </p:pic>
      <p:pic>
        <p:nvPicPr>
          <p:cNvPr id="47" name="Picture 46"/>
          <p:cNvPicPr>
            <a:picLocks/>
          </p:cNvPicPr>
          <p:nvPr/>
        </p:nvPicPr>
        <p:blipFill>
          <a:blip r:embed="rId6">
            <a:extLst>
              <a:ext uri="{28A0092B-C50C-407E-A947-70E740481C1C}">
                <a14:useLocalDpi xmlns:a14="http://schemas.microsoft.com/office/drawing/2010/main" val="0"/>
              </a:ext>
            </a:extLst>
          </a:blip>
          <a:stretch>
            <a:fillRect/>
          </a:stretch>
        </p:blipFill>
        <p:spPr>
          <a:xfrm>
            <a:off x="1995194" y="3420968"/>
            <a:ext cx="576000" cy="49589"/>
          </a:xfrm>
          <a:prstGeom prst="rect">
            <a:avLst/>
          </a:prstGeom>
        </p:spPr>
      </p:pic>
      <p:pic>
        <p:nvPicPr>
          <p:cNvPr id="48" name="Picture 47"/>
          <p:cNvPicPr>
            <a:picLocks/>
          </p:cNvPicPr>
          <p:nvPr/>
        </p:nvPicPr>
        <p:blipFill>
          <a:blip r:embed="rId6">
            <a:extLst>
              <a:ext uri="{28A0092B-C50C-407E-A947-70E740481C1C}">
                <a14:useLocalDpi xmlns:a14="http://schemas.microsoft.com/office/drawing/2010/main" val="0"/>
              </a:ext>
            </a:extLst>
          </a:blip>
          <a:stretch>
            <a:fillRect/>
          </a:stretch>
        </p:blipFill>
        <p:spPr>
          <a:xfrm>
            <a:off x="1995194" y="3541712"/>
            <a:ext cx="756000" cy="49589"/>
          </a:xfrm>
          <a:prstGeom prst="rect">
            <a:avLst/>
          </a:prstGeom>
        </p:spPr>
      </p:pic>
      <p:pic>
        <p:nvPicPr>
          <p:cNvPr id="49" name="Picture 48"/>
          <p:cNvPicPr>
            <a:picLocks/>
          </p:cNvPicPr>
          <p:nvPr/>
        </p:nvPicPr>
        <p:blipFill>
          <a:blip r:embed="rId6">
            <a:extLst>
              <a:ext uri="{28A0092B-C50C-407E-A947-70E740481C1C}">
                <a14:useLocalDpi xmlns:a14="http://schemas.microsoft.com/office/drawing/2010/main" val="0"/>
              </a:ext>
            </a:extLst>
          </a:blip>
          <a:stretch>
            <a:fillRect/>
          </a:stretch>
        </p:blipFill>
        <p:spPr>
          <a:xfrm>
            <a:off x="1989574" y="3681888"/>
            <a:ext cx="612000" cy="49589"/>
          </a:xfrm>
          <a:prstGeom prst="rect">
            <a:avLst/>
          </a:prstGeom>
        </p:spPr>
      </p:pic>
      <p:pic>
        <p:nvPicPr>
          <p:cNvPr id="50" name="Picture 49"/>
          <p:cNvPicPr>
            <a:picLocks/>
          </p:cNvPicPr>
          <p:nvPr/>
        </p:nvPicPr>
        <p:blipFill>
          <a:blip r:embed="rId6">
            <a:extLst>
              <a:ext uri="{28A0092B-C50C-407E-A947-70E740481C1C}">
                <a14:useLocalDpi xmlns:a14="http://schemas.microsoft.com/office/drawing/2010/main" val="0"/>
              </a:ext>
            </a:extLst>
          </a:blip>
          <a:stretch>
            <a:fillRect/>
          </a:stretch>
        </p:blipFill>
        <p:spPr>
          <a:xfrm>
            <a:off x="1989574" y="3808509"/>
            <a:ext cx="468000" cy="49589"/>
          </a:xfrm>
          <a:prstGeom prst="rect">
            <a:avLst/>
          </a:prstGeom>
        </p:spPr>
      </p:pic>
      <p:pic>
        <p:nvPicPr>
          <p:cNvPr id="51" name="Picture 50"/>
          <p:cNvPicPr>
            <a:picLocks/>
          </p:cNvPicPr>
          <p:nvPr/>
        </p:nvPicPr>
        <p:blipFill>
          <a:blip r:embed="rId6">
            <a:extLst>
              <a:ext uri="{28A0092B-C50C-407E-A947-70E740481C1C}">
                <a14:useLocalDpi xmlns:a14="http://schemas.microsoft.com/office/drawing/2010/main" val="0"/>
              </a:ext>
            </a:extLst>
          </a:blip>
          <a:stretch>
            <a:fillRect/>
          </a:stretch>
        </p:blipFill>
        <p:spPr>
          <a:xfrm>
            <a:off x="1992355" y="3928938"/>
            <a:ext cx="324000" cy="49589"/>
          </a:xfrm>
          <a:prstGeom prst="rect">
            <a:avLst/>
          </a:prstGeom>
        </p:spPr>
      </p:pic>
      <p:pic>
        <p:nvPicPr>
          <p:cNvPr id="52" name="Picture 51"/>
          <p:cNvPicPr>
            <a:picLocks/>
          </p:cNvPicPr>
          <p:nvPr/>
        </p:nvPicPr>
        <p:blipFill>
          <a:blip r:embed="rId6">
            <a:extLst>
              <a:ext uri="{28A0092B-C50C-407E-A947-70E740481C1C}">
                <a14:useLocalDpi xmlns:a14="http://schemas.microsoft.com/office/drawing/2010/main" val="0"/>
              </a:ext>
            </a:extLst>
          </a:blip>
          <a:stretch>
            <a:fillRect/>
          </a:stretch>
        </p:blipFill>
        <p:spPr>
          <a:xfrm>
            <a:off x="1997975" y="4057737"/>
            <a:ext cx="216000" cy="49589"/>
          </a:xfrm>
          <a:prstGeom prst="rect">
            <a:avLst/>
          </a:prstGeom>
        </p:spPr>
      </p:pic>
      <p:pic>
        <p:nvPicPr>
          <p:cNvPr id="53" name="Picture 52"/>
          <p:cNvPicPr>
            <a:picLocks/>
          </p:cNvPicPr>
          <p:nvPr/>
        </p:nvPicPr>
        <p:blipFill>
          <a:blip r:embed="rId6">
            <a:extLst>
              <a:ext uri="{28A0092B-C50C-407E-A947-70E740481C1C}">
                <a14:useLocalDpi xmlns:a14="http://schemas.microsoft.com/office/drawing/2010/main" val="0"/>
              </a:ext>
            </a:extLst>
          </a:blip>
          <a:stretch>
            <a:fillRect/>
          </a:stretch>
        </p:blipFill>
        <p:spPr>
          <a:xfrm rot="16200000">
            <a:off x="1960997" y="2814533"/>
            <a:ext cx="1008000" cy="51822"/>
          </a:xfrm>
          <a:prstGeom prst="rect">
            <a:avLst/>
          </a:prstGeom>
        </p:spPr>
      </p:pic>
      <p:pic>
        <p:nvPicPr>
          <p:cNvPr id="54" name="Picture 53"/>
          <p:cNvPicPr>
            <a:picLocks/>
          </p:cNvPicPr>
          <p:nvPr/>
        </p:nvPicPr>
        <p:blipFill>
          <a:blip r:embed="rId6">
            <a:extLst>
              <a:ext uri="{28A0092B-C50C-407E-A947-70E740481C1C}">
                <a14:useLocalDpi xmlns:a14="http://schemas.microsoft.com/office/drawing/2010/main" val="0"/>
              </a:ext>
            </a:extLst>
          </a:blip>
          <a:stretch>
            <a:fillRect/>
          </a:stretch>
        </p:blipFill>
        <p:spPr>
          <a:xfrm rot="16200000">
            <a:off x="2290814" y="3139646"/>
            <a:ext cx="612000" cy="51822"/>
          </a:xfrm>
          <a:prstGeom prst="rect">
            <a:avLst/>
          </a:prstGeom>
        </p:spPr>
      </p:pic>
      <p:pic>
        <p:nvPicPr>
          <p:cNvPr id="55" name="Picture 54"/>
          <p:cNvPicPr>
            <a:picLocks/>
          </p:cNvPicPr>
          <p:nvPr/>
        </p:nvPicPr>
        <p:blipFill>
          <a:blip r:embed="rId6">
            <a:extLst>
              <a:ext uri="{28A0092B-C50C-407E-A947-70E740481C1C}">
                <a14:useLocalDpi xmlns:a14="http://schemas.microsoft.com/office/drawing/2010/main" val="0"/>
              </a:ext>
            </a:extLst>
          </a:blip>
          <a:stretch>
            <a:fillRect/>
          </a:stretch>
        </p:blipFill>
        <p:spPr>
          <a:xfrm rot="16200000">
            <a:off x="2612875" y="3430399"/>
            <a:ext cx="266482" cy="55322"/>
          </a:xfrm>
          <a:prstGeom prst="rect">
            <a:avLst/>
          </a:prstGeom>
        </p:spPr>
      </p:pic>
      <p:pic>
        <p:nvPicPr>
          <p:cNvPr id="56" name="Picture 55"/>
          <p:cNvPicPr>
            <a:picLocks/>
          </p:cNvPicPr>
          <p:nvPr/>
        </p:nvPicPr>
        <p:blipFill>
          <a:blip r:embed="rId6">
            <a:extLst>
              <a:ext uri="{28A0092B-C50C-407E-A947-70E740481C1C}">
                <a14:useLocalDpi xmlns:a14="http://schemas.microsoft.com/office/drawing/2010/main" val="0"/>
              </a:ext>
            </a:extLst>
          </a:blip>
          <a:stretch>
            <a:fillRect/>
          </a:stretch>
        </p:blipFill>
        <p:spPr>
          <a:xfrm rot="5400000">
            <a:off x="2497194" y="3758604"/>
            <a:ext cx="202247" cy="48814"/>
          </a:xfrm>
          <a:prstGeom prst="rect">
            <a:avLst/>
          </a:prstGeom>
        </p:spPr>
      </p:pic>
      <p:pic>
        <p:nvPicPr>
          <p:cNvPr id="57" name="Picture 56"/>
          <p:cNvPicPr>
            <a:picLocks/>
          </p:cNvPicPr>
          <p:nvPr/>
        </p:nvPicPr>
        <p:blipFill>
          <a:blip r:embed="rId6">
            <a:extLst>
              <a:ext uri="{28A0092B-C50C-407E-A947-70E740481C1C}">
                <a14:useLocalDpi xmlns:a14="http://schemas.microsoft.com/office/drawing/2010/main" val="0"/>
              </a:ext>
            </a:extLst>
          </a:blip>
          <a:stretch>
            <a:fillRect/>
          </a:stretch>
        </p:blipFill>
        <p:spPr>
          <a:xfrm rot="5400000">
            <a:off x="2187679" y="4072774"/>
            <a:ext cx="576000" cy="48814"/>
          </a:xfrm>
          <a:prstGeom prst="rect">
            <a:avLst/>
          </a:prstGeom>
        </p:spPr>
      </p:pic>
      <p:pic>
        <p:nvPicPr>
          <p:cNvPr id="58" name="Picture 57"/>
          <p:cNvPicPr>
            <a:picLocks/>
          </p:cNvPicPr>
          <p:nvPr/>
        </p:nvPicPr>
        <p:blipFill>
          <a:blip r:embed="rId6">
            <a:extLst>
              <a:ext uri="{28A0092B-C50C-407E-A947-70E740481C1C}">
                <a14:useLocalDpi xmlns:a14="http://schemas.microsoft.com/office/drawing/2010/main" val="0"/>
              </a:ext>
            </a:extLst>
          </a:blip>
          <a:stretch>
            <a:fillRect/>
          </a:stretch>
        </p:blipFill>
        <p:spPr>
          <a:xfrm rot="5400000">
            <a:off x="1957712" y="4283352"/>
            <a:ext cx="770169" cy="53331"/>
          </a:xfrm>
          <a:prstGeom prst="rect">
            <a:avLst/>
          </a:prstGeom>
        </p:spPr>
      </p:pic>
      <p:pic>
        <p:nvPicPr>
          <p:cNvPr id="59" name="Picture 58"/>
          <p:cNvPicPr>
            <a:picLocks/>
          </p:cNvPicPr>
          <p:nvPr/>
        </p:nvPicPr>
        <p:blipFill>
          <a:blip r:embed="rId6" cstate="print">
            <a:extLst>
              <a:ext uri="{28A0092B-C50C-407E-A947-70E740481C1C}">
                <a14:useLocalDpi xmlns:a14="http://schemas.microsoft.com/office/drawing/2010/main" val="0"/>
              </a:ext>
            </a:extLst>
          </a:blip>
          <a:stretch>
            <a:fillRect/>
          </a:stretch>
        </p:blipFill>
        <p:spPr>
          <a:xfrm rot="5400000">
            <a:off x="1652104" y="4585242"/>
            <a:ext cx="1110641" cy="45719"/>
          </a:xfrm>
          <a:prstGeom prst="rect">
            <a:avLst/>
          </a:prstGeom>
        </p:spPr>
      </p:pic>
      <p:pic>
        <p:nvPicPr>
          <p:cNvPr id="61" name="Picture 60"/>
          <p:cNvPicPr>
            <a:picLocks/>
          </p:cNvPicPr>
          <p:nvPr/>
        </p:nvPicPr>
        <p:blipFill>
          <a:blip r:embed="rId7" cstate="print">
            <a:extLst>
              <a:ext uri="{28A0092B-C50C-407E-A947-70E740481C1C}">
                <a14:useLocalDpi xmlns:a14="http://schemas.microsoft.com/office/drawing/2010/main" val="0"/>
              </a:ext>
            </a:extLst>
          </a:blip>
          <a:stretch>
            <a:fillRect/>
          </a:stretch>
        </p:blipFill>
        <p:spPr>
          <a:xfrm rot="5400000">
            <a:off x="5351908" y="4842938"/>
            <a:ext cx="496066" cy="45719"/>
          </a:xfrm>
          <a:prstGeom prst="rect">
            <a:avLst/>
          </a:prstGeom>
        </p:spPr>
      </p:pic>
      <p:pic>
        <p:nvPicPr>
          <p:cNvPr id="62" name="Picture 61"/>
          <p:cNvPicPr>
            <a:picLocks/>
          </p:cNvPicPr>
          <p:nvPr/>
        </p:nvPicPr>
        <p:blipFill>
          <a:blip r:embed="rId7" cstate="print">
            <a:extLst>
              <a:ext uri="{28A0092B-C50C-407E-A947-70E740481C1C}">
                <a14:useLocalDpi xmlns:a14="http://schemas.microsoft.com/office/drawing/2010/main" val="0"/>
              </a:ext>
            </a:extLst>
          </a:blip>
          <a:stretch>
            <a:fillRect/>
          </a:stretch>
        </p:blipFill>
        <p:spPr>
          <a:xfrm rot="10800000">
            <a:off x="5487149" y="5079441"/>
            <a:ext cx="133477" cy="45719"/>
          </a:xfrm>
          <a:prstGeom prst="rect">
            <a:avLst/>
          </a:prstGeom>
        </p:spPr>
      </p:pic>
      <p:pic>
        <p:nvPicPr>
          <p:cNvPr id="63" name="Picture 62"/>
          <p:cNvPicPr>
            <a:picLocks/>
          </p:cNvPicPr>
          <p:nvPr/>
        </p:nvPicPr>
        <p:blipFill>
          <a:blip r:embed="rId7" cstate="print">
            <a:extLst>
              <a:ext uri="{28A0092B-C50C-407E-A947-70E740481C1C}">
                <a14:useLocalDpi xmlns:a14="http://schemas.microsoft.com/office/drawing/2010/main" val="0"/>
              </a:ext>
            </a:extLst>
          </a:blip>
          <a:stretch>
            <a:fillRect/>
          </a:stretch>
        </p:blipFill>
        <p:spPr>
          <a:xfrm rot="5400000">
            <a:off x="5638585" y="4245743"/>
            <a:ext cx="803409" cy="45719"/>
          </a:xfrm>
          <a:prstGeom prst="rect">
            <a:avLst/>
          </a:prstGeom>
        </p:spPr>
      </p:pic>
      <p:pic>
        <p:nvPicPr>
          <p:cNvPr id="8" name="Picture 7"/>
          <p:cNvPicPr>
            <a:picLocks/>
          </p:cNvPicPr>
          <p:nvPr/>
        </p:nvPicPr>
        <p:blipFill>
          <a:blip r:embed="rId7" cstate="print">
            <a:extLst>
              <a:ext uri="{28A0092B-C50C-407E-A947-70E740481C1C}">
                <a14:useLocalDpi xmlns:a14="http://schemas.microsoft.com/office/drawing/2010/main" val="0"/>
              </a:ext>
            </a:extLst>
          </a:blip>
          <a:stretch>
            <a:fillRect/>
          </a:stretch>
        </p:blipFill>
        <p:spPr>
          <a:xfrm rot="10800000">
            <a:off x="5487150" y="4619905"/>
            <a:ext cx="576000" cy="50400"/>
          </a:xfrm>
          <a:prstGeom prst="rect">
            <a:avLst/>
          </a:prstGeom>
        </p:spPr>
      </p:pic>
      <p:pic>
        <p:nvPicPr>
          <p:cNvPr id="64" name="Picture 63"/>
          <p:cNvPicPr>
            <a:picLocks/>
          </p:cNvPicPr>
          <p:nvPr/>
        </p:nvPicPr>
        <p:blipFill>
          <a:blip r:embed="rId7" cstate="print">
            <a:extLst>
              <a:ext uri="{28A0092B-C50C-407E-A947-70E740481C1C}">
                <a14:useLocalDpi xmlns:a14="http://schemas.microsoft.com/office/drawing/2010/main" val="0"/>
              </a:ext>
            </a:extLst>
          </a:blip>
          <a:stretch>
            <a:fillRect/>
          </a:stretch>
        </p:blipFill>
        <p:spPr>
          <a:xfrm rot="10800000">
            <a:off x="6017429" y="3868481"/>
            <a:ext cx="281827" cy="48535"/>
          </a:xfrm>
          <a:prstGeom prst="rect">
            <a:avLst/>
          </a:prstGeom>
        </p:spPr>
      </p:pic>
      <p:pic>
        <p:nvPicPr>
          <p:cNvPr id="65" name="Picture 64"/>
          <p:cNvPicPr>
            <a:picLocks/>
          </p:cNvPicPr>
          <p:nvPr/>
        </p:nvPicPr>
        <p:blipFill>
          <a:blip r:embed="rId7">
            <a:extLst>
              <a:ext uri="{28A0092B-C50C-407E-A947-70E740481C1C}">
                <a14:useLocalDpi xmlns:a14="http://schemas.microsoft.com/office/drawing/2010/main" val="0"/>
              </a:ext>
            </a:extLst>
          </a:blip>
          <a:stretch>
            <a:fillRect/>
          </a:stretch>
        </p:blipFill>
        <p:spPr>
          <a:xfrm rot="16200000">
            <a:off x="5246589" y="4430153"/>
            <a:ext cx="2082900" cy="53403"/>
          </a:xfrm>
          <a:prstGeom prst="rect">
            <a:avLst/>
          </a:prstGeom>
        </p:spPr>
      </p:pic>
      <p:pic>
        <p:nvPicPr>
          <p:cNvPr id="60" name="Picture 59"/>
          <p:cNvPicPr>
            <a:picLocks/>
          </p:cNvPicPr>
          <p:nvPr/>
        </p:nvPicPr>
        <p:blipFill>
          <a:blip r:embed="rId7" cstate="print">
            <a:extLst>
              <a:ext uri="{28A0092B-C50C-407E-A947-70E740481C1C}">
                <a14:useLocalDpi xmlns:a14="http://schemas.microsoft.com/office/drawing/2010/main" val="0"/>
              </a:ext>
            </a:extLst>
          </a:blip>
          <a:stretch>
            <a:fillRect/>
          </a:stretch>
        </p:blipFill>
        <p:spPr>
          <a:xfrm rot="10800000">
            <a:off x="5493321" y="3416459"/>
            <a:ext cx="821419" cy="48535"/>
          </a:xfrm>
          <a:prstGeom prst="rect">
            <a:avLst/>
          </a:prstGeom>
        </p:spPr>
      </p:pic>
      <p:pic>
        <p:nvPicPr>
          <p:cNvPr id="9" name="Picture 8"/>
          <p:cNvPicPr>
            <a:picLocks/>
          </p:cNvPicPr>
          <p:nvPr/>
        </p:nvPicPr>
        <p:blipFill>
          <a:blip r:embed="rId8">
            <a:extLst>
              <a:ext uri="{28A0092B-C50C-407E-A947-70E740481C1C}">
                <a14:useLocalDpi xmlns:a14="http://schemas.microsoft.com/office/drawing/2010/main" val="0"/>
              </a:ext>
            </a:extLst>
          </a:blip>
          <a:stretch>
            <a:fillRect/>
          </a:stretch>
        </p:blipFill>
        <p:spPr>
          <a:xfrm rot="16200000">
            <a:off x="6381433" y="3967371"/>
            <a:ext cx="1400658" cy="46685"/>
          </a:xfrm>
          <a:prstGeom prst="rect">
            <a:avLst/>
          </a:prstGeom>
        </p:spPr>
      </p:pic>
      <p:pic>
        <p:nvPicPr>
          <p:cNvPr id="68" name="Picture 67"/>
          <p:cNvPicPr>
            <a:picLocks/>
          </p:cNvPicPr>
          <p:nvPr/>
        </p:nvPicPr>
        <p:blipFill>
          <a:blip r:embed="rId8">
            <a:extLst>
              <a:ext uri="{28A0092B-C50C-407E-A947-70E740481C1C}">
                <a14:useLocalDpi xmlns:a14="http://schemas.microsoft.com/office/drawing/2010/main" val="0"/>
              </a:ext>
            </a:extLst>
          </a:blip>
          <a:stretch>
            <a:fillRect/>
          </a:stretch>
        </p:blipFill>
        <p:spPr>
          <a:xfrm rot="10800000">
            <a:off x="5487148" y="3287060"/>
            <a:ext cx="1617957" cy="53255"/>
          </a:xfrm>
          <a:prstGeom prst="rect">
            <a:avLst/>
          </a:prstGeom>
        </p:spPr>
      </p:pic>
      <p:pic>
        <p:nvPicPr>
          <p:cNvPr id="69" name="Picture 68"/>
          <p:cNvPicPr>
            <a:picLocks/>
          </p:cNvPicPr>
          <p:nvPr/>
        </p:nvPicPr>
        <p:blipFill>
          <a:blip r:embed="rId6">
            <a:extLst>
              <a:ext uri="{28A0092B-C50C-407E-A947-70E740481C1C}">
                <a14:useLocalDpi xmlns:a14="http://schemas.microsoft.com/office/drawing/2010/main" val="0"/>
              </a:ext>
            </a:extLst>
          </a:blip>
          <a:stretch>
            <a:fillRect/>
          </a:stretch>
        </p:blipFill>
        <p:spPr>
          <a:xfrm rot="10800000">
            <a:off x="3942197" y="3463336"/>
            <a:ext cx="461617" cy="48425"/>
          </a:xfrm>
          <a:prstGeom prst="rect">
            <a:avLst/>
          </a:prstGeom>
        </p:spPr>
      </p:pic>
      <p:pic>
        <p:nvPicPr>
          <p:cNvPr id="70" name="Picture 69"/>
          <p:cNvPicPr>
            <a:picLocks/>
          </p:cNvPicPr>
          <p:nvPr/>
        </p:nvPicPr>
        <p:blipFill>
          <a:blip r:embed="rId6">
            <a:extLst>
              <a:ext uri="{28A0092B-C50C-407E-A947-70E740481C1C}">
                <a14:useLocalDpi xmlns:a14="http://schemas.microsoft.com/office/drawing/2010/main" val="0"/>
              </a:ext>
            </a:extLst>
          </a:blip>
          <a:stretch>
            <a:fillRect/>
          </a:stretch>
        </p:blipFill>
        <p:spPr>
          <a:xfrm rot="5400000">
            <a:off x="4289693" y="3395670"/>
            <a:ext cx="169473" cy="58766"/>
          </a:xfrm>
          <a:prstGeom prst="rect">
            <a:avLst/>
          </a:prstGeom>
        </p:spPr>
      </p:pic>
      <p:pic>
        <p:nvPicPr>
          <p:cNvPr id="71" name="Picture 70"/>
          <p:cNvPicPr>
            <a:picLocks/>
          </p:cNvPicPr>
          <p:nvPr/>
        </p:nvPicPr>
        <p:blipFill>
          <a:blip r:embed="rId6" cstate="print">
            <a:extLst>
              <a:ext uri="{28A0092B-C50C-407E-A947-70E740481C1C}">
                <a14:useLocalDpi xmlns:a14="http://schemas.microsoft.com/office/drawing/2010/main" val="0"/>
              </a:ext>
            </a:extLst>
          </a:blip>
          <a:stretch>
            <a:fillRect/>
          </a:stretch>
        </p:blipFill>
        <p:spPr>
          <a:xfrm rot="10800000">
            <a:off x="4345047" y="3341039"/>
            <a:ext cx="369064" cy="45719"/>
          </a:xfrm>
          <a:prstGeom prst="rect">
            <a:avLst/>
          </a:prstGeom>
        </p:spPr>
      </p:pic>
      <p:sp>
        <p:nvSpPr>
          <p:cNvPr id="10" name="Rectangle 9"/>
          <p:cNvSpPr/>
          <p:nvPr/>
        </p:nvSpPr>
        <p:spPr>
          <a:xfrm>
            <a:off x="3160543" y="3078683"/>
            <a:ext cx="834736" cy="512618"/>
          </a:xfrm>
          <a:prstGeom prst="rect">
            <a:avLst/>
          </a:prstGeom>
          <a:solidFill>
            <a:srgbClr val="FF000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66" name="Rectangle 65"/>
          <p:cNvSpPr/>
          <p:nvPr/>
        </p:nvSpPr>
        <p:spPr>
          <a:xfrm>
            <a:off x="2184565" y="1385508"/>
            <a:ext cx="2835480" cy="338554"/>
          </a:xfrm>
          <a:prstGeom prst="rect">
            <a:avLst/>
          </a:prstGeom>
        </p:spPr>
        <p:txBody>
          <a:bodyPr wrap="square">
            <a:spAutoFit/>
          </a:bodyPr>
          <a:lstStyle/>
          <a:p>
            <a:pPr lvl="1">
              <a:spcBef>
                <a:spcPct val="20000"/>
              </a:spcBef>
            </a:pPr>
            <a:r>
              <a:rPr lang="en-GB" sz="1600" dirty="0" smtClean="0">
                <a:solidFill>
                  <a:srgbClr val="0070C0"/>
                </a:solidFill>
              </a:rPr>
              <a:t>Zero-span checking </a:t>
            </a:r>
            <a:r>
              <a:rPr lang="hr-HR" sz="1600" dirty="0" smtClean="0">
                <a:solidFill>
                  <a:srgbClr val="0070C0"/>
                </a:solidFill>
              </a:rPr>
              <a:t>O3</a:t>
            </a:r>
            <a:endParaRPr lang="hr-HR" sz="1600" dirty="0">
              <a:solidFill>
                <a:srgbClr val="0070C0"/>
              </a:solidFill>
            </a:endParaRPr>
          </a:p>
        </p:txBody>
      </p:sp>
      <p:grpSp>
        <p:nvGrpSpPr>
          <p:cNvPr id="67" name="Group 3"/>
          <p:cNvGrpSpPr>
            <a:grpSpLocks noChangeAspect="1"/>
          </p:cNvGrpSpPr>
          <p:nvPr/>
        </p:nvGrpSpPr>
        <p:grpSpPr bwMode="auto">
          <a:xfrm>
            <a:off x="442354" y="6362429"/>
            <a:ext cx="4500798" cy="411137"/>
            <a:chOff x="14858" y="6031800"/>
            <a:chExt cx="7310482" cy="703818"/>
          </a:xfrm>
        </p:grpSpPr>
        <p:pic>
          <p:nvPicPr>
            <p:cNvPr id="7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Rectangle 72"/>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grpSp>
        <p:nvGrpSpPr>
          <p:cNvPr id="74" name="Group 3"/>
          <p:cNvGrpSpPr>
            <a:grpSpLocks noChangeAspect="1"/>
          </p:cNvGrpSpPr>
          <p:nvPr/>
        </p:nvGrpSpPr>
        <p:grpSpPr bwMode="auto">
          <a:xfrm>
            <a:off x="442354" y="6362429"/>
            <a:ext cx="4500798" cy="411137"/>
            <a:chOff x="14858" y="6031800"/>
            <a:chExt cx="7310482" cy="703818"/>
          </a:xfrm>
        </p:grpSpPr>
        <p:pic>
          <p:nvPicPr>
            <p:cNvPr id="7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Rectangle 75"/>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77" name="Rectangle 76"/>
          <p:cNvSpPr/>
          <p:nvPr/>
        </p:nvSpPr>
        <p:spPr>
          <a:xfrm>
            <a:off x="522543" y="626855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36844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par>
                                <p:cTn id="11" presetID="10" presetClass="entr" presetSubtype="0" fill="hold" nodeType="withEffect">
                                  <p:stCondLst>
                                    <p:cond delay="0"/>
                                  </p:stCondLst>
                                  <p:childTnLst>
                                    <p:set>
                                      <p:cBhvr>
                                        <p:cTn id="12" dur="1" fill="hold">
                                          <p:stCondLst>
                                            <p:cond delay="0"/>
                                          </p:stCondLst>
                                        </p:cTn>
                                        <p:tgtEl>
                                          <p:spTgt spid="70"/>
                                        </p:tgtEl>
                                        <p:attrNameLst>
                                          <p:attrName>style.visibility</p:attrName>
                                        </p:attrNameLst>
                                      </p:cBhvr>
                                      <p:to>
                                        <p:strVal val="visible"/>
                                      </p:to>
                                    </p:set>
                                    <p:animEffect transition="in" filter="fade">
                                      <p:cBhvr>
                                        <p:cTn id="13" dur="500"/>
                                        <p:tgtEl>
                                          <p:spTgt spid="70"/>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xit" presetSubtype="0" fill="hold" nodeType="withEffect">
                                  <p:stCondLst>
                                    <p:cond delay="0"/>
                                  </p:stCondLst>
                                  <p:childTnLst>
                                    <p:animEffect transition="out" filter="fade">
                                      <p:cBhvr>
                                        <p:cTn id="18" dur="500"/>
                                        <p:tgtEl>
                                          <p:spTgt spid="48"/>
                                        </p:tgtEl>
                                      </p:cBhvr>
                                    </p:animEffect>
                                    <p:set>
                                      <p:cBhvr>
                                        <p:cTn id="19" dur="1" fill="hold">
                                          <p:stCondLst>
                                            <p:cond delay="499"/>
                                          </p:stCondLst>
                                        </p:cTn>
                                        <p:tgtEl>
                                          <p:spTgt spid="48"/>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55"/>
                                        </p:tgtEl>
                                      </p:cBhvr>
                                    </p:animEffect>
                                    <p:set>
                                      <p:cBhvr>
                                        <p:cTn id="22" dur="1" fill="hold">
                                          <p:stCondLst>
                                            <p:cond delay="499"/>
                                          </p:stCondLst>
                                        </p:cTn>
                                        <p:tgtEl>
                                          <p:spTgt spid="55"/>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41"/>
                                        </p:tgtEl>
                                      </p:cBhvr>
                                    </p:animEffect>
                                    <p:set>
                                      <p:cBhvr>
                                        <p:cTn id="25" dur="1" fill="hold">
                                          <p:stCondLst>
                                            <p:cond delay="499"/>
                                          </p:stCondLst>
                                        </p:cTn>
                                        <p:tgtEl>
                                          <p:spTgt spid="41"/>
                                        </p:tgtEl>
                                        <p:attrNameLst>
                                          <p:attrName>style.visibility</p:attrName>
                                        </p:attrNameLst>
                                      </p:cBhvr>
                                      <p:to>
                                        <p:strVal val="hidden"/>
                                      </p:to>
                                    </p:set>
                                  </p:childTnLst>
                                </p:cTn>
                              </p:par>
                              <p:par>
                                <p:cTn id="26" presetID="2" presetClass="entr" presetSubtype="4"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 calcmode="lin" valueType="num">
                                      <p:cBhvr additive="base">
                                        <p:cTn id="28" dur="500" fill="hold"/>
                                        <p:tgtEl>
                                          <p:spTgt spid="66"/>
                                        </p:tgtEl>
                                        <p:attrNameLst>
                                          <p:attrName>ppt_x</p:attrName>
                                        </p:attrNameLst>
                                      </p:cBhvr>
                                      <p:tavLst>
                                        <p:tav tm="0">
                                          <p:val>
                                            <p:strVal val="#ppt_x"/>
                                          </p:val>
                                        </p:tav>
                                        <p:tav tm="100000">
                                          <p:val>
                                            <p:strVal val="#ppt_x"/>
                                          </p:val>
                                        </p:tav>
                                      </p:tavLst>
                                    </p:anim>
                                    <p:anim calcmode="lin" valueType="num">
                                      <p:cBhvr additive="base">
                                        <p:cTn id="29" dur="500" fill="hold"/>
                                        <p:tgtEl>
                                          <p:spTgt spid="66"/>
                                        </p:tgtEl>
                                        <p:attrNameLst>
                                          <p:attrName>ppt_y</p:attrName>
                                        </p:attrNameLst>
                                      </p:cBhvr>
                                      <p:tavLst>
                                        <p:tav tm="0">
                                          <p:val>
                                            <p:strVal val="1+#ppt_h/2"/>
                                          </p:val>
                                        </p:tav>
                                        <p:tav tm="100000">
                                          <p:val>
                                            <p:strVal val="#ppt_y"/>
                                          </p:val>
                                        </p:tav>
                                      </p:tavLst>
                                    </p:anim>
                                  </p:childTnLst>
                                </p:cTn>
                              </p:par>
                            </p:childTnLst>
                          </p:cTn>
                        </p:par>
                        <p:par>
                          <p:cTn id="30" fill="hold">
                            <p:stCondLst>
                              <p:cond delay="500"/>
                            </p:stCondLst>
                            <p:childTnLst>
                              <p:par>
                                <p:cTn id="31" presetID="1" presetClass="entr" presetSubtype="0" fill="hold" grpId="0" nodeType="afterEffect">
                                  <p:stCondLst>
                                    <p:cond delay="100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457200" y="2581275"/>
            <a:ext cx="8229600" cy="1143000"/>
          </a:xfrm>
        </p:spPr>
        <p:txBody>
          <a:bodyPr/>
          <a:lstStyle/>
          <a:p>
            <a:pPr eaLnBrk="1" hangingPunct="1"/>
            <a:r>
              <a:rPr lang="hr-HR" sz="3600" b="1" dirty="0">
                <a:solidFill>
                  <a:schemeClr val="tx2"/>
                </a:solidFill>
                <a:effectLst>
                  <a:glow rad="228600">
                    <a:schemeClr val="bg1">
                      <a:lumMod val="50000"/>
                      <a:alpha val="20000"/>
                    </a:schemeClr>
                  </a:glow>
                </a:effectLst>
              </a:rPr>
              <a:t>8. AIR QUALITY MONITORING  STATIONS</a:t>
            </a:r>
            <a:endParaRPr lang="hr-HR" sz="3600" b="1" dirty="0" smtClean="0">
              <a:solidFill>
                <a:schemeClr val="tx2"/>
              </a:solidFill>
              <a:effectLst>
                <a:glow rad="228600">
                  <a:schemeClr val="bg1">
                    <a:lumMod val="50000"/>
                    <a:alpha val="20000"/>
                  </a:schemeClr>
                </a:glow>
              </a:effectLst>
            </a:endParaRPr>
          </a:p>
        </p:txBody>
      </p:sp>
      <p:grpSp>
        <p:nvGrpSpPr>
          <p:cNvPr id="12" name="Group 3"/>
          <p:cNvGrpSpPr>
            <a:grpSpLocks/>
          </p:cNvGrpSpPr>
          <p:nvPr/>
        </p:nvGrpSpPr>
        <p:grpSpPr bwMode="auto">
          <a:xfrm>
            <a:off x="1152525" y="882831"/>
            <a:ext cx="5463568" cy="664979"/>
            <a:chOff x="14858" y="6098313"/>
            <a:chExt cx="5463612" cy="637316"/>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13"/>
              <a:ext cx="5463612" cy="63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936" y="6134828"/>
              <a:ext cx="3283297" cy="265476"/>
            </a:xfrm>
            <a:prstGeom prst="rect">
              <a:avLst/>
            </a:prstGeom>
          </p:spPr>
          <p:txBody>
            <a:bodyPr wrap="none">
              <a:spAutoFit/>
            </a:bodyPr>
            <a:lstStyle/>
            <a:p>
              <a:r>
                <a:rPr lang="en-US" sz="1200" dirty="0">
                  <a:solidFill>
                    <a:srgbClr val="7F7F7F"/>
                  </a:solidFill>
                  <a:latin typeface="Arial Narrow" panose="020B0606020202030204" pitchFamily="34" charset="0"/>
                </a:rPr>
                <a:t>Energy research and Environmental Protection Institute</a:t>
              </a:r>
            </a:p>
          </p:txBody>
        </p:sp>
      </p:grpSp>
      <p:pic>
        <p:nvPicPr>
          <p:cNvPr id="15" name="Picture 8" descr="Znak_1024x76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38367"/>
            <a:ext cx="11557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p:cNvSpPr>
          <p:nvPr/>
        </p:nvSpPr>
        <p:spPr bwMode="auto">
          <a:xfrm>
            <a:off x="457200" y="537368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hr-HR" b="1" dirty="0">
              <a:solidFill>
                <a:srgbClr val="1F497D"/>
              </a:solidFill>
              <a:effectLst>
                <a:glow>
                  <a:srgbClr val="7F7F7F">
                    <a:alpha val="35000"/>
                  </a:srgbClr>
                </a:glow>
              </a:effectLst>
            </a:endParaRPr>
          </a:p>
        </p:txBody>
      </p:sp>
      <p:sp>
        <p:nvSpPr>
          <p:cNvPr id="17" name="Title 1"/>
          <p:cNvSpPr>
            <a:spLocks/>
          </p:cNvSpPr>
          <p:nvPr/>
        </p:nvSpPr>
        <p:spPr bwMode="auto">
          <a:xfrm>
            <a:off x="457200" y="4734719"/>
            <a:ext cx="8229600"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hr-HR" b="1" dirty="0" smtClean="0">
                <a:solidFill>
                  <a:srgbClr val="7F7F7F"/>
                </a:solidFill>
              </a:rPr>
              <a:t> </a:t>
            </a:r>
            <a:r>
              <a:rPr lang="hr-HR" b="1" dirty="0" smtClean="0">
                <a:solidFill>
                  <a:schemeClr val="tx1">
                    <a:lumMod val="65000"/>
                    <a:lumOff val="35000"/>
                  </a:schemeClr>
                </a:solidFill>
                <a:effectLst>
                  <a:glow>
                    <a:srgbClr val="7F7F7F">
                      <a:alpha val="20000"/>
                    </a:srgbClr>
                  </a:glow>
                </a:effectLst>
              </a:rPr>
              <a:t>Bojan Abramović, </a:t>
            </a:r>
            <a:r>
              <a:rPr lang="hr-HR" b="1" dirty="0" err="1" smtClean="0">
                <a:solidFill>
                  <a:schemeClr val="tx1">
                    <a:lumMod val="65000"/>
                    <a:lumOff val="35000"/>
                  </a:schemeClr>
                </a:solidFill>
                <a:effectLst>
                  <a:glow>
                    <a:srgbClr val="7F7F7F">
                      <a:alpha val="20000"/>
                    </a:srgbClr>
                  </a:glow>
                </a:effectLst>
              </a:rPr>
              <a:t>dipl.ing.stroj</a:t>
            </a:r>
            <a:r>
              <a:rPr lang="hr-HR" b="1" dirty="0" smtClean="0">
                <a:solidFill>
                  <a:schemeClr val="tx1">
                    <a:lumMod val="65000"/>
                    <a:lumOff val="35000"/>
                  </a:schemeClr>
                </a:solidFill>
                <a:effectLst>
                  <a:glow>
                    <a:srgbClr val="7F7F7F">
                      <a:alpha val="20000"/>
                    </a:srgbClr>
                  </a:glow>
                </a:effectLst>
              </a:rPr>
              <a:t>.</a:t>
            </a:r>
            <a:endParaRPr lang="hr-HR" b="1" dirty="0">
              <a:solidFill>
                <a:schemeClr val="tx1">
                  <a:lumMod val="65000"/>
                  <a:lumOff val="35000"/>
                </a:schemeClr>
              </a:solidFill>
              <a:effectLst>
                <a:glow>
                  <a:srgbClr val="7F7F7F">
                    <a:alpha val="20000"/>
                  </a:srgbClr>
                </a:glow>
              </a:effectLst>
            </a:endParaRPr>
          </a:p>
        </p:txBody>
      </p:sp>
      <p:pic>
        <p:nvPicPr>
          <p:cNvPr id="18"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3557" y="738367"/>
            <a:ext cx="1361625" cy="963029"/>
          </a:xfrm>
          <a:prstGeom prst="rect">
            <a:avLst/>
          </a:prstGeom>
        </p:spPr>
      </p:pic>
    </p:spTree>
    <p:extLst>
      <p:ext uri="{BB962C8B-B14F-4D97-AF65-F5344CB8AC3E}">
        <p14:creationId xmlns:p14="http://schemas.microsoft.com/office/powerpoint/2010/main" val="41181931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a:t>
            </a:r>
            <a:r>
              <a:rPr lang="en-GB" sz="2000" b="1" dirty="0">
                <a:solidFill>
                  <a:schemeClr val="tx2"/>
                </a:solidFill>
                <a:effectLst>
                  <a:glow>
                    <a:srgbClr val="7F7F7F">
                      <a:alpha val="35000"/>
                    </a:srgbClr>
                  </a:glow>
                </a:effectLst>
              </a:rPr>
              <a:t>An example of connecting equipment in monitoring station </a:t>
            </a:r>
            <a:r>
              <a:rPr lang="en-GB" sz="2000" b="1" dirty="0" smtClean="0">
                <a:solidFill>
                  <a:schemeClr val="tx2"/>
                </a:solidFill>
                <a:effectLst>
                  <a:glow>
                    <a:srgbClr val="7F7F7F">
                      <a:alpha val="35000"/>
                    </a:srgbClr>
                  </a:glow>
                </a:effectLst>
              </a:rPr>
              <a:t>(signal)</a:t>
            </a:r>
            <a:endParaRPr lang="hr-HR" sz="2000" b="1" dirty="0" smtClean="0">
              <a:solidFill>
                <a:schemeClr val="tx2"/>
              </a:solidFill>
              <a:effectLst>
                <a:glow>
                  <a:srgbClr val="7F7F7F">
                    <a:alpha val="35000"/>
                  </a:srgbClr>
                </a:glow>
              </a:effectLst>
            </a:endParaRPr>
          </a:p>
        </p:txBody>
      </p:sp>
      <p:grpSp>
        <p:nvGrpSpPr>
          <p:cNvPr id="6" name="Group 5"/>
          <p:cNvGrpSpPr/>
          <p:nvPr/>
        </p:nvGrpSpPr>
        <p:grpSpPr>
          <a:xfrm>
            <a:off x="376239" y="6334443"/>
            <a:ext cx="4566913" cy="439123"/>
            <a:chOff x="71999" y="6334443"/>
            <a:chExt cx="4566913" cy="439123"/>
          </a:xfrm>
        </p:grpSpPr>
        <p:grpSp>
          <p:nvGrpSpPr>
            <p:cNvPr id="14338" name="Group 3"/>
            <p:cNvGrpSpPr>
              <a:grpSpLocks noChangeAspect="1"/>
            </p:cNvGrpSpPr>
            <p:nvPr/>
          </p:nvGrpSpPr>
          <p:grpSpPr bwMode="auto">
            <a:xfrm>
              <a:off x="138114" y="6362429"/>
              <a:ext cx="4500798" cy="411137"/>
              <a:chOff x="14858" y="6031800"/>
              <a:chExt cx="7310482"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Environmental Protection Institute</a:t>
                </a:r>
                <a:endParaRPr lang="hr-HR" sz="1200" dirty="0">
                  <a:latin typeface="Arial Narrow" pitchFamily="34" charset="0"/>
                  <a:cs typeface="+mn-cs"/>
                </a:endParaRP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231" y="1295400"/>
            <a:ext cx="7818539" cy="4764107"/>
          </a:xfrm>
          <a:prstGeom prst="rect">
            <a:avLst/>
          </a:prstGeom>
        </p:spPr>
      </p:pic>
      <p:pic>
        <p:nvPicPr>
          <p:cNvPr id="8" name="Picture 7"/>
          <p:cNvPicPr>
            <a:picLocks/>
          </p:cNvPicPr>
          <p:nvPr/>
        </p:nvPicPr>
        <p:blipFill>
          <a:blip r:embed="rId5">
            <a:extLst>
              <a:ext uri="{28A0092B-C50C-407E-A947-70E740481C1C}">
                <a14:useLocalDpi xmlns:a14="http://schemas.microsoft.com/office/drawing/2010/main" val="0"/>
              </a:ext>
            </a:extLst>
          </a:blip>
          <a:stretch>
            <a:fillRect/>
          </a:stretch>
        </p:blipFill>
        <p:spPr>
          <a:xfrm>
            <a:off x="3523775" y="2462212"/>
            <a:ext cx="1044000" cy="50400"/>
          </a:xfrm>
          <a:prstGeom prst="rect">
            <a:avLst/>
          </a:prstGeom>
        </p:spPr>
      </p:pic>
      <p:pic>
        <p:nvPicPr>
          <p:cNvPr id="32" name="Picture 31"/>
          <p:cNvPicPr>
            <a:picLocks/>
          </p:cNvPicPr>
          <p:nvPr/>
        </p:nvPicPr>
        <p:blipFill>
          <a:blip r:embed="rId5">
            <a:extLst>
              <a:ext uri="{28A0092B-C50C-407E-A947-70E740481C1C}">
                <a14:useLocalDpi xmlns:a14="http://schemas.microsoft.com/office/drawing/2010/main" val="0"/>
              </a:ext>
            </a:extLst>
          </a:blip>
          <a:stretch>
            <a:fillRect/>
          </a:stretch>
        </p:blipFill>
        <p:spPr>
          <a:xfrm>
            <a:off x="3523775" y="2972655"/>
            <a:ext cx="936000" cy="50400"/>
          </a:xfrm>
          <a:prstGeom prst="rect">
            <a:avLst/>
          </a:prstGeom>
        </p:spPr>
      </p:pic>
      <p:pic>
        <p:nvPicPr>
          <p:cNvPr id="33" name="Picture 32"/>
          <p:cNvPicPr>
            <a:picLocks/>
          </p:cNvPicPr>
          <p:nvPr/>
        </p:nvPicPr>
        <p:blipFill>
          <a:blip r:embed="rId5">
            <a:extLst>
              <a:ext uri="{28A0092B-C50C-407E-A947-70E740481C1C}">
                <a14:useLocalDpi xmlns:a14="http://schemas.microsoft.com/office/drawing/2010/main" val="0"/>
              </a:ext>
            </a:extLst>
          </a:blip>
          <a:stretch>
            <a:fillRect/>
          </a:stretch>
        </p:blipFill>
        <p:spPr>
          <a:xfrm>
            <a:off x="3523775" y="3483099"/>
            <a:ext cx="864000" cy="50400"/>
          </a:xfrm>
          <a:prstGeom prst="rect">
            <a:avLst/>
          </a:prstGeom>
        </p:spPr>
      </p:pic>
      <p:pic>
        <p:nvPicPr>
          <p:cNvPr id="34" name="Picture 33"/>
          <p:cNvPicPr>
            <a:picLocks/>
          </p:cNvPicPr>
          <p:nvPr/>
        </p:nvPicPr>
        <p:blipFill>
          <a:blip r:embed="rId5">
            <a:extLst>
              <a:ext uri="{28A0092B-C50C-407E-A947-70E740481C1C}">
                <a14:useLocalDpi xmlns:a14="http://schemas.microsoft.com/office/drawing/2010/main" val="0"/>
              </a:ext>
            </a:extLst>
          </a:blip>
          <a:stretch>
            <a:fillRect/>
          </a:stretch>
        </p:blipFill>
        <p:spPr>
          <a:xfrm>
            <a:off x="3523775" y="3980438"/>
            <a:ext cx="792000" cy="50400"/>
          </a:xfrm>
          <a:prstGeom prst="rect">
            <a:avLst/>
          </a:prstGeom>
        </p:spPr>
      </p:pic>
      <p:pic>
        <p:nvPicPr>
          <p:cNvPr id="35" name="Picture 34"/>
          <p:cNvPicPr>
            <a:picLocks/>
          </p:cNvPicPr>
          <p:nvPr/>
        </p:nvPicPr>
        <p:blipFill>
          <a:blip r:embed="rId5">
            <a:extLst>
              <a:ext uri="{28A0092B-C50C-407E-A947-70E740481C1C}">
                <a14:useLocalDpi xmlns:a14="http://schemas.microsoft.com/office/drawing/2010/main" val="0"/>
              </a:ext>
            </a:extLst>
          </a:blip>
          <a:stretch>
            <a:fillRect/>
          </a:stretch>
        </p:blipFill>
        <p:spPr>
          <a:xfrm>
            <a:off x="3523775" y="4490881"/>
            <a:ext cx="432000" cy="50400"/>
          </a:xfrm>
          <a:prstGeom prst="rect">
            <a:avLst/>
          </a:prstGeom>
        </p:spPr>
      </p:pic>
      <p:pic>
        <p:nvPicPr>
          <p:cNvPr id="36" name="Picture 35"/>
          <p:cNvPicPr>
            <a:picLocks/>
          </p:cNvPicPr>
          <p:nvPr/>
        </p:nvPicPr>
        <p:blipFill>
          <a:blip r:embed="rId5">
            <a:extLst>
              <a:ext uri="{28A0092B-C50C-407E-A947-70E740481C1C}">
                <a14:useLocalDpi xmlns:a14="http://schemas.microsoft.com/office/drawing/2010/main" val="0"/>
              </a:ext>
            </a:extLst>
          </a:blip>
          <a:stretch>
            <a:fillRect/>
          </a:stretch>
        </p:blipFill>
        <p:spPr>
          <a:xfrm rot="5400000">
            <a:off x="3750575" y="3231099"/>
            <a:ext cx="1584000" cy="50400"/>
          </a:xfrm>
          <a:prstGeom prst="rect">
            <a:avLst/>
          </a:prstGeom>
        </p:spPr>
      </p:pic>
      <p:pic>
        <p:nvPicPr>
          <p:cNvPr id="37" name="Picture 36"/>
          <p:cNvPicPr>
            <a:picLocks/>
          </p:cNvPicPr>
          <p:nvPr/>
        </p:nvPicPr>
        <p:blipFill>
          <a:blip r:embed="rId5">
            <a:extLst>
              <a:ext uri="{28A0092B-C50C-407E-A947-70E740481C1C}">
                <a14:useLocalDpi xmlns:a14="http://schemas.microsoft.com/office/drawing/2010/main" val="0"/>
              </a:ext>
            </a:extLst>
          </a:blip>
          <a:stretch>
            <a:fillRect/>
          </a:stretch>
        </p:blipFill>
        <p:spPr>
          <a:xfrm rot="5400000">
            <a:off x="3916175" y="3505455"/>
            <a:ext cx="1116000" cy="50400"/>
          </a:xfrm>
          <a:prstGeom prst="rect">
            <a:avLst/>
          </a:prstGeom>
        </p:spPr>
      </p:pic>
      <p:pic>
        <p:nvPicPr>
          <p:cNvPr id="38" name="Picture 37"/>
          <p:cNvPicPr>
            <a:picLocks/>
          </p:cNvPicPr>
          <p:nvPr/>
        </p:nvPicPr>
        <p:blipFill>
          <a:blip r:embed="rId5">
            <a:extLst>
              <a:ext uri="{28A0092B-C50C-407E-A947-70E740481C1C}">
                <a14:useLocalDpi xmlns:a14="http://schemas.microsoft.com/office/drawing/2010/main" val="0"/>
              </a:ext>
            </a:extLst>
          </a:blip>
          <a:stretch>
            <a:fillRect/>
          </a:stretch>
        </p:blipFill>
        <p:spPr>
          <a:xfrm rot="5400000">
            <a:off x="4079975" y="3781898"/>
            <a:ext cx="648000" cy="50400"/>
          </a:xfrm>
          <a:prstGeom prst="rect">
            <a:avLst/>
          </a:prstGeom>
        </p:spPr>
      </p:pic>
      <p:pic>
        <p:nvPicPr>
          <p:cNvPr id="39" name="Picture 38"/>
          <p:cNvPicPr>
            <a:picLocks/>
          </p:cNvPicPr>
          <p:nvPr/>
        </p:nvPicPr>
        <p:blipFill>
          <a:blip r:embed="rId5">
            <a:extLst>
              <a:ext uri="{28A0092B-C50C-407E-A947-70E740481C1C}">
                <a14:useLocalDpi xmlns:a14="http://schemas.microsoft.com/office/drawing/2010/main" val="0"/>
              </a:ext>
            </a:extLst>
          </a:blip>
          <a:stretch>
            <a:fillRect/>
          </a:stretch>
        </p:blipFill>
        <p:spPr>
          <a:xfrm rot="5400000">
            <a:off x="4234775" y="4045238"/>
            <a:ext cx="180000" cy="50400"/>
          </a:xfrm>
          <a:prstGeom prst="rect">
            <a:avLst/>
          </a:prstGeom>
        </p:spPr>
      </p:pic>
      <p:pic>
        <p:nvPicPr>
          <p:cNvPr id="40" name="Picture 39"/>
          <p:cNvPicPr>
            <a:picLocks/>
          </p:cNvPicPr>
          <p:nvPr/>
        </p:nvPicPr>
        <p:blipFill>
          <a:blip r:embed="rId5">
            <a:extLst>
              <a:ext uri="{28A0092B-C50C-407E-A947-70E740481C1C}">
                <a14:useLocalDpi xmlns:a14="http://schemas.microsoft.com/office/drawing/2010/main" val="0"/>
              </a:ext>
            </a:extLst>
          </a:blip>
          <a:stretch>
            <a:fillRect/>
          </a:stretch>
        </p:blipFill>
        <p:spPr>
          <a:xfrm>
            <a:off x="3952175" y="4150523"/>
            <a:ext cx="360000" cy="50400"/>
          </a:xfrm>
          <a:prstGeom prst="rect">
            <a:avLst/>
          </a:prstGeom>
        </p:spPr>
      </p:pic>
      <p:pic>
        <p:nvPicPr>
          <p:cNvPr id="41" name="Picture 40"/>
          <p:cNvPicPr>
            <a:picLocks/>
          </p:cNvPicPr>
          <p:nvPr/>
        </p:nvPicPr>
        <p:blipFill>
          <a:blip r:embed="rId5">
            <a:extLst>
              <a:ext uri="{28A0092B-C50C-407E-A947-70E740481C1C}">
                <a14:useLocalDpi xmlns:a14="http://schemas.microsoft.com/office/drawing/2010/main" val="0"/>
              </a:ext>
            </a:extLst>
          </a:blip>
          <a:stretch>
            <a:fillRect/>
          </a:stretch>
        </p:blipFill>
        <p:spPr>
          <a:xfrm rot="16200000">
            <a:off x="3778704" y="4320393"/>
            <a:ext cx="395476" cy="55735"/>
          </a:xfrm>
          <a:prstGeom prst="rect">
            <a:avLst/>
          </a:prstGeom>
        </p:spPr>
      </p:pic>
      <p:pic>
        <p:nvPicPr>
          <p:cNvPr id="42" name="Picture 41"/>
          <p:cNvPicPr>
            <a:picLocks/>
          </p:cNvPicPr>
          <p:nvPr/>
        </p:nvPicPr>
        <p:blipFill>
          <a:blip r:embed="rId5">
            <a:extLst>
              <a:ext uri="{28A0092B-C50C-407E-A947-70E740481C1C}">
                <a14:useLocalDpi xmlns:a14="http://schemas.microsoft.com/office/drawing/2010/main" val="0"/>
              </a:ext>
            </a:extLst>
          </a:blip>
          <a:stretch>
            <a:fillRect/>
          </a:stretch>
        </p:blipFill>
        <p:spPr>
          <a:xfrm rot="16200000">
            <a:off x="4324990" y="3762623"/>
            <a:ext cx="612000" cy="50400"/>
          </a:xfrm>
          <a:prstGeom prst="rect">
            <a:avLst/>
          </a:prstGeom>
        </p:spPr>
      </p:pic>
      <p:pic>
        <p:nvPicPr>
          <p:cNvPr id="43" name="Picture 42"/>
          <p:cNvPicPr>
            <a:picLocks/>
          </p:cNvPicPr>
          <p:nvPr/>
        </p:nvPicPr>
        <p:blipFill>
          <a:blip r:embed="rId5">
            <a:extLst>
              <a:ext uri="{28A0092B-C50C-407E-A947-70E740481C1C}">
                <a14:useLocalDpi xmlns:a14="http://schemas.microsoft.com/office/drawing/2010/main" val="0"/>
              </a:ext>
            </a:extLst>
          </a:blip>
          <a:stretch>
            <a:fillRect/>
          </a:stretch>
        </p:blipFill>
        <p:spPr>
          <a:xfrm>
            <a:off x="4612357" y="3483158"/>
            <a:ext cx="288000" cy="50400"/>
          </a:xfrm>
          <a:prstGeom prst="rect">
            <a:avLst/>
          </a:prstGeom>
        </p:spPr>
      </p:pic>
      <p:pic>
        <p:nvPicPr>
          <p:cNvPr id="9" name="Picture 8"/>
          <p:cNvPicPr>
            <a:picLocks/>
          </p:cNvPicPr>
          <p:nvPr/>
        </p:nvPicPr>
        <p:blipFill>
          <a:blip r:embed="rId6" cstate="print">
            <a:extLst>
              <a:ext uri="{28A0092B-C50C-407E-A947-70E740481C1C}">
                <a14:useLocalDpi xmlns:a14="http://schemas.microsoft.com/office/drawing/2010/main" val="0"/>
              </a:ext>
            </a:extLst>
          </a:blip>
          <a:stretch>
            <a:fillRect/>
          </a:stretch>
        </p:blipFill>
        <p:spPr>
          <a:xfrm rot="10800000">
            <a:off x="4700975" y="3555827"/>
            <a:ext cx="324000" cy="50400"/>
          </a:xfrm>
          <a:prstGeom prst="rect">
            <a:avLst/>
          </a:prstGeom>
        </p:spPr>
      </p:pic>
      <p:pic>
        <p:nvPicPr>
          <p:cNvPr id="45" name="Picture 44"/>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376975" y="4944047"/>
            <a:ext cx="720000" cy="50400"/>
          </a:xfrm>
          <a:prstGeom prst="rect">
            <a:avLst/>
          </a:prstGeom>
        </p:spPr>
      </p:pic>
      <p:pic>
        <p:nvPicPr>
          <p:cNvPr id="46" name="Picture 45"/>
          <p:cNvPicPr>
            <a:picLocks/>
          </p:cNvPicPr>
          <p:nvPr/>
        </p:nvPicPr>
        <p:blipFill>
          <a:blip r:embed="rId6" cstate="print">
            <a:extLst>
              <a:ext uri="{28A0092B-C50C-407E-A947-70E740481C1C}">
                <a14:useLocalDpi xmlns:a14="http://schemas.microsoft.com/office/drawing/2010/main" val="0"/>
              </a:ext>
            </a:extLst>
          </a:blip>
          <a:stretch>
            <a:fillRect/>
          </a:stretch>
        </p:blipFill>
        <p:spPr>
          <a:xfrm rot="5400000">
            <a:off x="4438175" y="3819309"/>
            <a:ext cx="576000" cy="50400"/>
          </a:xfrm>
          <a:prstGeom prst="rect">
            <a:avLst/>
          </a:prstGeom>
        </p:spPr>
      </p:pic>
      <p:pic>
        <p:nvPicPr>
          <p:cNvPr id="47" name="Picture 46"/>
          <p:cNvPicPr>
            <a:picLocks/>
          </p:cNvPicPr>
          <p:nvPr/>
        </p:nvPicPr>
        <p:blipFill>
          <a:blip r:embed="rId6" cstate="print">
            <a:extLst>
              <a:ext uri="{28A0092B-C50C-407E-A947-70E740481C1C}">
                <a14:useLocalDpi xmlns:a14="http://schemas.microsoft.com/office/drawing/2010/main" val="0"/>
              </a:ext>
            </a:extLst>
          </a:blip>
          <a:stretch>
            <a:fillRect/>
          </a:stretch>
        </p:blipFill>
        <p:spPr>
          <a:xfrm rot="5400000">
            <a:off x="4115975" y="4632073"/>
            <a:ext cx="576000" cy="50400"/>
          </a:xfrm>
          <a:prstGeom prst="rect">
            <a:avLst/>
          </a:prstGeom>
        </p:spPr>
      </p:pic>
      <p:pic>
        <p:nvPicPr>
          <p:cNvPr id="48" name="Picture 47"/>
          <p:cNvPicPr>
            <a:picLocks/>
          </p:cNvPicPr>
          <p:nvPr/>
        </p:nvPicPr>
        <p:blipFill>
          <a:blip r:embed="rId6" cstate="print">
            <a:extLst>
              <a:ext uri="{28A0092B-C50C-407E-A947-70E740481C1C}">
                <a14:useLocalDpi xmlns:a14="http://schemas.microsoft.com/office/drawing/2010/main" val="0"/>
              </a:ext>
            </a:extLst>
          </a:blip>
          <a:stretch>
            <a:fillRect/>
          </a:stretch>
        </p:blipFill>
        <p:spPr>
          <a:xfrm rot="2255352">
            <a:off x="5386844" y="5392277"/>
            <a:ext cx="828000" cy="50400"/>
          </a:xfrm>
          <a:prstGeom prst="rect">
            <a:avLst/>
          </a:prstGeom>
        </p:spPr>
      </p:pic>
      <p:pic>
        <p:nvPicPr>
          <p:cNvPr id="49" name="Picture 48"/>
          <p:cNvPicPr>
            <a:picLocks/>
          </p:cNvPicPr>
          <p:nvPr/>
        </p:nvPicPr>
        <p:blipFill>
          <a:blip r:embed="rId6" cstate="print">
            <a:extLst>
              <a:ext uri="{28A0092B-C50C-407E-A947-70E740481C1C}">
                <a14:useLocalDpi xmlns:a14="http://schemas.microsoft.com/office/drawing/2010/main" val="0"/>
              </a:ext>
            </a:extLst>
          </a:blip>
          <a:stretch>
            <a:fillRect/>
          </a:stretch>
        </p:blipFill>
        <p:spPr>
          <a:xfrm rot="5400000">
            <a:off x="3592600" y="4749621"/>
            <a:ext cx="936000" cy="50400"/>
          </a:xfrm>
          <a:prstGeom prst="rect">
            <a:avLst/>
          </a:prstGeom>
        </p:spPr>
      </p:pic>
      <p:pic>
        <p:nvPicPr>
          <p:cNvPr id="50" name="Picture 49"/>
          <p:cNvPicPr>
            <a:picLocks/>
          </p:cNvPicPr>
          <p:nvPr/>
        </p:nvPicPr>
        <p:blipFill>
          <a:blip r:embed="rId6" cstate="print">
            <a:extLst>
              <a:ext uri="{28A0092B-C50C-407E-A947-70E740481C1C}">
                <a14:useLocalDpi xmlns:a14="http://schemas.microsoft.com/office/drawing/2010/main" val="0"/>
              </a:ext>
            </a:extLst>
          </a:blip>
          <a:stretch>
            <a:fillRect/>
          </a:stretch>
        </p:blipFill>
        <p:spPr>
          <a:xfrm rot="10800000">
            <a:off x="3329800" y="5220407"/>
            <a:ext cx="756000" cy="50400"/>
          </a:xfrm>
          <a:prstGeom prst="rect">
            <a:avLst/>
          </a:prstGeom>
        </p:spPr>
      </p:pic>
      <p:pic>
        <p:nvPicPr>
          <p:cNvPr id="51" name="Picture 50"/>
          <p:cNvPicPr>
            <a:picLocks/>
          </p:cNvPicPr>
          <p:nvPr/>
        </p:nvPicPr>
        <p:blipFill>
          <a:blip r:embed="rId6" cstate="print">
            <a:extLst>
              <a:ext uri="{28A0092B-C50C-407E-A947-70E740481C1C}">
                <a14:useLocalDpi xmlns:a14="http://schemas.microsoft.com/office/drawing/2010/main" val="0"/>
              </a:ext>
            </a:extLst>
          </a:blip>
          <a:stretch>
            <a:fillRect/>
          </a:stretch>
        </p:blipFill>
        <p:spPr>
          <a:xfrm rot="10800000">
            <a:off x="4035400" y="4278834"/>
            <a:ext cx="262375" cy="58963"/>
          </a:xfrm>
          <a:prstGeom prst="rect">
            <a:avLst/>
          </a:prstGeom>
        </p:spPr>
      </p:pic>
      <p:pic>
        <p:nvPicPr>
          <p:cNvPr id="52" name="Picture 51"/>
          <p:cNvPicPr>
            <a:picLocks/>
          </p:cNvPicPr>
          <p:nvPr/>
        </p:nvPicPr>
        <p:blipFill>
          <a:blip r:embed="rId5" cstate="print">
            <a:extLst>
              <a:ext uri="{28A0092B-C50C-407E-A947-70E740481C1C}">
                <a14:useLocalDpi xmlns:a14="http://schemas.microsoft.com/office/drawing/2010/main" val="0"/>
              </a:ext>
            </a:extLst>
          </a:blip>
          <a:stretch>
            <a:fillRect/>
          </a:stretch>
        </p:blipFill>
        <p:spPr>
          <a:xfrm rot="10800000">
            <a:off x="4800598" y="4177154"/>
            <a:ext cx="1667825" cy="52396"/>
          </a:xfrm>
          <a:prstGeom prst="rect">
            <a:avLst/>
          </a:prstGeom>
        </p:spPr>
      </p:pic>
      <p:pic>
        <p:nvPicPr>
          <p:cNvPr id="53" name="Picture 52"/>
          <p:cNvPicPr>
            <a:picLocks/>
          </p:cNvPicPr>
          <p:nvPr/>
        </p:nvPicPr>
        <p:blipFill>
          <a:blip r:embed="rId5">
            <a:extLst>
              <a:ext uri="{28A0092B-C50C-407E-A947-70E740481C1C}">
                <a14:useLocalDpi xmlns:a14="http://schemas.microsoft.com/office/drawing/2010/main" val="0"/>
              </a:ext>
            </a:extLst>
          </a:blip>
          <a:stretch>
            <a:fillRect/>
          </a:stretch>
        </p:blipFill>
        <p:spPr>
          <a:xfrm rot="10800000">
            <a:off x="4751374" y="4657272"/>
            <a:ext cx="1707851" cy="46163"/>
          </a:xfrm>
          <a:prstGeom prst="rect">
            <a:avLst/>
          </a:prstGeom>
        </p:spPr>
      </p:pic>
      <p:pic>
        <p:nvPicPr>
          <p:cNvPr id="54" name="Picture 53"/>
          <p:cNvPicPr>
            <a:picLocks/>
          </p:cNvPicPr>
          <p:nvPr/>
        </p:nvPicPr>
        <p:blipFill>
          <a:blip r:embed="rId5">
            <a:extLst>
              <a:ext uri="{28A0092B-C50C-407E-A947-70E740481C1C}">
                <a14:useLocalDpi xmlns:a14="http://schemas.microsoft.com/office/drawing/2010/main" val="0"/>
              </a:ext>
            </a:extLst>
          </a:blip>
          <a:stretch>
            <a:fillRect/>
          </a:stretch>
        </p:blipFill>
        <p:spPr>
          <a:xfrm rot="16200000">
            <a:off x="4552280" y="4477830"/>
            <a:ext cx="395476" cy="55735"/>
          </a:xfrm>
          <a:prstGeom prst="rect">
            <a:avLst/>
          </a:prstGeom>
        </p:spPr>
      </p:pic>
      <p:pic>
        <p:nvPicPr>
          <p:cNvPr id="10" name="Picture 9"/>
          <p:cNvPicPr>
            <a:picLocks/>
          </p:cNvPicPr>
          <p:nvPr/>
        </p:nvPicPr>
        <p:blipFill>
          <a:blip r:embed="rId7">
            <a:extLst>
              <a:ext uri="{28A0092B-C50C-407E-A947-70E740481C1C}">
                <a14:useLocalDpi xmlns:a14="http://schemas.microsoft.com/office/drawing/2010/main" val="0"/>
              </a:ext>
            </a:extLst>
          </a:blip>
          <a:stretch>
            <a:fillRect/>
          </a:stretch>
        </p:blipFill>
        <p:spPr>
          <a:xfrm>
            <a:off x="1226104" y="2071887"/>
            <a:ext cx="3905965" cy="53864"/>
          </a:xfrm>
          <a:prstGeom prst="rect">
            <a:avLst/>
          </a:prstGeom>
        </p:spPr>
      </p:pic>
      <p:pic>
        <p:nvPicPr>
          <p:cNvPr id="56" name="Picture 55"/>
          <p:cNvPicPr>
            <a:picLocks/>
          </p:cNvPicPr>
          <p:nvPr/>
        </p:nvPicPr>
        <p:blipFill>
          <a:blip r:embed="rId7">
            <a:extLst>
              <a:ext uri="{28A0092B-C50C-407E-A947-70E740481C1C}">
                <a14:useLocalDpi xmlns:a14="http://schemas.microsoft.com/office/drawing/2010/main" val="0"/>
              </a:ext>
            </a:extLst>
          </a:blip>
          <a:stretch>
            <a:fillRect/>
          </a:stretch>
        </p:blipFill>
        <p:spPr>
          <a:xfrm rot="5400000">
            <a:off x="4526879" y="2641983"/>
            <a:ext cx="1193285" cy="53094"/>
          </a:xfrm>
          <a:prstGeom prst="rect">
            <a:avLst/>
          </a:prstGeom>
        </p:spPr>
      </p:pic>
      <p:pic>
        <p:nvPicPr>
          <p:cNvPr id="57" name="Picture 56"/>
          <p:cNvPicPr>
            <a:picLocks/>
          </p:cNvPicPr>
          <p:nvPr/>
        </p:nvPicPr>
        <p:blipFill>
          <a:blip r:embed="rId7">
            <a:extLst>
              <a:ext uri="{28A0092B-C50C-407E-A947-70E740481C1C}">
                <a14:useLocalDpi xmlns:a14="http://schemas.microsoft.com/office/drawing/2010/main" val="0"/>
              </a:ext>
            </a:extLst>
          </a:blip>
          <a:stretch>
            <a:fillRect/>
          </a:stretch>
        </p:blipFill>
        <p:spPr>
          <a:xfrm rot="10800000">
            <a:off x="5605298" y="3525737"/>
            <a:ext cx="2417871" cy="45719"/>
          </a:xfrm>
          <a:prstGeom prst="rect">
            <a:avLst/>
          </a:prstGeom>
        </p:spPr>
      </p:pic>
      <p:pic>
        <p:nvPicPr>
          <p:cNvPr id="58" name="Picture 57"/>
          <p:cNvPicPr>
            <a:picLocks/>
          </p:cNvPicPr>
          <p:nvPr/>
        </p:nvPicPr>
        <p:blipFill>
          <a:blip r:embed="rId7" cstate="print">
            <a:extLst>
              <a:ext uri="{28A0092B-C50C-407E-A947-70E740481C1C}">
                <a14:useLocalDpi xmlns:a14="http://schemas.microsoft.com/office/drawing/2010/main" val="0"/>
              </a:ext>
            </a:extLst>
          </a:blip>
          <a:stretch>
            <a:fillRect/>
          </a:stretch>
        </p:blipFill>
        <p:spPr>
          <a:xfrm rot="5400000">
            <a:off x="5622491" y="2922945"/>
            <a:ext cx="706665" cy="49852"/>
          </a:xfrm>
          <a:prstGeom prst="rect">
            <a:avLst/>
          </a:prstGeom>
        </p:spPr>
      </p:pic>
      <p:pic>
        <p:nvPicPr>
          <p:cNvPr id="59" name="Picture 58"/>
          <p:cNvPicPr>
            <a:picLocks/>
          </p:cNvPicPr>
          <p:nvPr/>
        </p:nvPicPr>
        <p:blipFill>
          <a:blip r:embed="rId7" cstate="print">
            <a:extLst>
              <a:ext uri="{28A0092B-C50C-407E-A947-70E740481C1C}">
                <a14:useLocalDpi xmlns:a14="http://schemas.microsoft.com/office/drawing/2010/main" val="0"/>
              </a:ext>
            </a:extLst>
          </a:blip>
          <a:stretch>
            <a:fillRect/>
          </a:stretch>
        </p:blipFill>
        <p:spPr>
          <a:xfrm rot="5400000">
            <a:off x="6465390" y="2983053"/>
            <a:ext cx="830654" cy="53625"/>
          </a:xfrm>
          <a:prstGeom prst="rect">
            <a:avLst/>
          </a:prstGeom>
        </p:spPr>
      </p:pic>
      <p:pic>
        <p:nvPicPr>
          <p:cNvPr id="60" name="Picture 59"/>
          <p:cNvPicPr>
            <a:picLocks/>
          </p:cNvPicPr>
          <p:nvPr/>
        </p:nvPicPr>
        <p:blipFill>
          <a:blip r:embed="rId7" cstate="print">
            <a:extLst>
              <a:ext uri="{28A0092B-C50C-407E-A947-70E740481C1C}">
                <a14:useLocalDpi xmlns:a14="http://schemas.microsoft.com/office/drawing/2010/main" val="0"/>
              </a:ext>
            </a:extLst>
          </a:blip>
          <a:stretch>
            <a:fillRect/>
          </a:stretch>
        </p:blipFill>
        <p:spPr>
          <a:xfrm rot="5400000">
            <a:off x="7723126" y="3250622"/>
            <a:ext cx="595954" cy="45719"/>
          </a:xfrm>
          <a:prstGeom prst="rect">
            <a:avLst/>
          </a:prstGeom>
        </p:spPr>
      </p:pic>
      <p:pic>
        <p:nvPicPr>
          <p:cNvPr id="61" name="Picture 60"/>
          <p:cNvPicPr>
            <a:picLocks/>
          </p:cNvPicPr>
          <p:nvPr/>
        </p:nvPicPr>
        <p:blipFill>
          <a:blip r:embed="rId7">
            <a:extLst>
              <a:ext uri="{28A0092B-C50C-407E-A947-70E740481C1C}">
                <a14:useLocalDpi xmlns:a14="http://schemas.microsoft.com/office/drawing/2010/main" val="0"/>
              </a:ext>
            </a:extLst>
          </a:blip>
          <a:stretch>
            <a:fillRect/>
          </a:stretch>
        </p:blipFill>
        <p:spPr>
          <a:xfrm rot="10800000">
            <a:off x="5457416" y="3389185"/>
            <a:ext cx="1450114" cy="45719"/>
          </a:xfrm>
          <a:prstGeom prst="rect">
            <a:avLst/>
          </a:prstGeom>
        </p:spPr>
      </p:pic>
      <p:pic>
        <p:nvPicPr>
          <p:cNvPr id="62" name="Picture 61"/>
          <p:cNvPicPr>
            <a:picLocks/>
          </p:cNvPicPr>
          <p:nvPr/>
        </p:nvPicPr>
        <p:blipFill>
          <a:blip r:embed="rId7" cstate="print">
            <a:extLst>
              <a:ext uri="{28A0092B-C50C-407E-A947-70E740481C1C}">
                <a14:useLocalDpi xmlns:a14="http://schemas.microsoft.com/office/drawing/2010/main" val="0"/>
              </a:ext>
            </a:extLst>
          </a:blip>
          <a:stretch>
            <a:fillRect/>
          </a:stretch>
        </p:blipFill>
        <p:spPr>
          <a:xfrm rot="10800000">
            <a:off x="5194562" y="3264030"/>
            <a:ext cx="806187" cy="45719"/>
          </a:xfrm>
          <a:prstGeom prst="rect">
            <a:avLst/>
          </a:prstGeom>
        </p:spPr>
      </p:pic>
      <p:pic>
        <p:nvPicPr>
          <p:cNvPr id="63" name="Picture 62"/>
          <p:cNvPicPr>
            <a:picLocks/>
          </p:cNvPicPr>
          <p:nvPr/>
        </p:nvPicPr>
        <p:blipFill>
          <a:blip r:embed="rId7" cstate="print">
            <a:extLst>
              <a:ext uri="{28A0092B-C50C-407E-A947-70E740481C1C}">
                <a14:useLocalDpi xmlns:a14="http://schemas.microsoft.com/office/drawing/2010/main" val="0"/>
              </a:ext>
            </a:extLst>
          </a:blip>
          <a:stretch>
            <a:fillRect/>
          </a:stretch>
        </p:blipFill>
        <p:spPr>
          <a:xfrm rot="10800000">
            <a:off x="5626092" y="3649138"/>
            <a:ext cx="629928" cy="54181"/>
          </a:xfrm>
          <a:prstGeom prst="rect">
            <a:avLst/>
          </a:prstGeom>
        </p:spPr>
      </p:pic>
      <p:pic>
        <p:nvPicPr>
          <p:cNvPr id="64" name="Picture 63"/>
          <p:cNvPicPr>
            <a:picLocks/>
          </p:cNvPicPr>
          <p:nvPr/>
        </p:nvPicPr>
        <p:blipFill>
          <a:blip r:embed="rId7" cstate="print">
            <a:extLst>
              <a:ext uri="{28A0092B-C50C-407E-A947-70E740481C1C}">
                <a14:useLocalDpi xmlns:a14="http://schemas.microsoft.com/office/drawing/2010/main" val="0"/>
              </a:ext>
            </a:extLst>
          </a:blip>
          <a:stretch>
            <a:fillRect/>
          </a:stretch>
        </p:blipFill>
        <p:spPr>
          <a:xfrm rot="10800000">
            <a:off x="5492974" y="3781898"/>
            <a:ext cx="651298" cy="50400"/>
          </a:xfrm>
          <a:prstGeom prst="rect">
            <a:avLst/>
          </a:prstGeom>
        </p:spPr>
      </p:pic>
      <p:pic>
        <p:nvPicPr>
          <p:cNvPr id="65" name="Picture 64"/>
          <p:cNvPicPr>
            <a:picLocks/>
          </p:cNvPicPr>
          <p:nvPr/>
        </p:nvPicPr>
        <p:blipFill>
          <a:blip r:embed="rId7" cstate="print">
            <a:extLst>
              <a:ext uri="{28A0092B-C50C-407E-A947-70E740481C1C}">
                <a14:useLocalDpi xmlns:a14="http://schemas.microsoft.com/office/drawing/2010/main" val="0"/>
              </a:ext>
            </a:extLst>
          </a:blip>
          <a:stretch>
            <a:fillRect/>
          </a:stretch>
        </p:blipFill>
        <p:spPr>
          <a:xfrm rot="10800000">
            <a:off x="5388269" y="3904711"/>
            <a:ext cx="625965" cy="55246"/>
          </a:xfrm>
          <a:prstGeom prst="rect">
            <a:avLst/>
          </a:prstGeom>
        </p:spPr>
      </p:pic>
      <p:pic>
        <p:nvPicPr>
          <p:cNvPr id="66" name="Picture 65"/>
          <p:cNvPicPr>
            <a:picLocks/>
          </p:cNvPicPr>
          <p:nvPr/>
        </p:nvPicPr>
        <p:blipFill>
          <a:blip r:embed="rId7" cstate="print">
            <a:extLst>
              <a:ext uri="{28A0092B-C50C-407E-A947-70E740481C1C}">
                <a14:useLocalDpi xmlns:a14="http://schemas.microsoft.com/office/drawing/2010/main" val="0"/>
              </a:ext>
            </a:extLst>
          </a:blip>
          <a:stretch>
            <a:fillRect/>
          </a:stretch>
        </p:blipFill>
        <p:spPr>
          <a:xfrm rot="10800000">
            <a:off x="6218523" y="4330359"/>
            <a:ext cx="240701" cy="45719"/>
          </a:xfrm>
          <a:prstGeom prst="rect">
            <a:avLst/>
          </a:prstGeom>
        </p:spPr>
      </p:pic>
      <p:pic>
        <p:nvPicPr>
          <p:cNvPr id="67" name="Picture 66"/>
          <p:cNvPicPr>
            <a:picLocks/>
          </p:cNvPicPr>
          <p:nvPr/>
        </p:nvPicPr>
        <p:blipFill>
          <a:blip r:embed="rId7" cstate="print">
            <a:extLst>
              <a:ext uri="{28A0092B-C50C-407E-A947-70E740481C1C}">
                <a14:useLocalDpi xmlns:a14="http://schemas.microsoft.com/office/drawing/2010/main" val="0"/>
              </a:ext>
            </a:extLst>
          </a:blip>
          <a:stretch>
            <a:fillRect/>
          </a:stretch>
        </p:blipFill>
        <p:spPr>
          <a:xfrm rot="10800000">
            <a:off x="6104408" y="4786098"/>
            <a:ext cx="354816" cy="45719"/>
          </a:xfrm>
          <a:prstGeom prst="rect">
            <a:avLst/>
          </a:prstGeom>
        </p:spPr>
      </p:pic>
      <p:pic>
        <p:nvPicPr>
          <p:cNvPr id="68" name="Picture 67"/>
          <p:cNvPicPr>
            <a:picLocks/>
          </p:cNvPicPr>
          <p:nvPr/>
        </p:nvPicPr>
        <p:blipFill>
          <a:blip r:embed="rId7" cstate="print">
            <a:extLst>
              <a:ext uri="{28A0092B-C50C-407E-A947-70E740481C1C}">
                <a14:useLocalDpi xmlns:a14="http://schemas.microsoft.com/office/drawing/2010/main" val="0"/>
              </a:ext>
            </a:extLst>
          </a:blip>
          <a:stretch>
            <a:fillRect/>
          </a:stretch>
        </p:blipFill>
        <p:spPr>
          <a:xfrm rot="10800000">
            <a:off x="5968515" y="5196825"/>
            <a:ext cx="490707" cy="47772"/>
          </a:xfrm>
          <a:prstGeom prst="rect">
            <a:avLst/>
          </a:prstGeom>
        </p:spPr>
      </p:pic>
      <p:pic>
        <p:nvPicPr>
          <p:cNvPr id="69" name="Picture 68"/>
          <p:cNvPicPr>
            <a:picLocks/>
          </p:cNvPicPr>
          <p:nvPr/>
        </p:nvPicPr>
        <p:blipFill>
          <a:blip r:embed="rId7" cstate="print">
            <a:extLst>
              <a:ext uri="{28A0092B-C50C-407E-A947-70E740481C1C}">
                <a14:useLocalDpi xmlns:a14="http://schemas.microsoft.com/office/drawing/2010/main" val="0"/>
              </a:ext>
            </a:extLst>
          </a:blip>
          <a:stretch>
            <a:fillRect/>
          </a:stretch>
        </p:blipFill>
        <p:spPr>
          <a:xfrm rot="16200000">
            <a:off x="5880935" y="3988545"/>
            <a:ext cx="715736" cy="45719"/>
          </a:xfrm>
          <a:prstGeom prst="rect">
            <a:avLst/>
          </a:prstGeom>
        </p:spPr>
      </p:pic>
      <p:pic>
        <p:nvPicPr>
          <p:cNvPr id="71" name="Picture 70"/>
          <p:cNvPicPr>
            <a:picLocks/>
          </p:cNvPicPr>
          <p:nvPr/>
        </p:nvPicPr>
        <p:blipFill>
          <a:blip r:embed="rId7" cstate="print">
            <a:extLst>
              <a:ext uri="{28A0092B-C50C-407E-A947-70E740481C1C}">
                <a14:useLocalDpi xmlns:a14="http://schemas.microsoft.com/office/drawing/2010/main" val="0"/>
              </a:ext>
            </a:extLst>
          </a:blip>
          <a:stretch>
            <a:fillRect/>
          </a:stretch>
        </p:blipFill>
        <p:spPr>
          <a:xfrm rot="16200000">
            <a:off x="5598493" y="4282973"/>
            <a:ext cx="1051970" cy="45719"/>
          </a:xfrm>
          <a:prstGeom prst="rect">
            <a:avLst/>
          </a:prstGeom>
        </p:spPr>
      </p:pic>
      <p:pic>
        <p:nvPicPr>
          <p:cNvPr id="72" name="Picture 71"/>
          <p:cNvPicPr>
            <a:picLocks/>
          </p:cNvPicPr>
          <p:nvPr/>
        </p:nvPicPr>
        <p:blipFill>
          <a:blip r:embed="rId7">
            <a:extLst>
              <a:ext uri="{28A0092B-C50C-407E-A947-70E740481C1C}">
                <a14:useLocalDpi xmlns:a14="http://schemas.microsoft.com/office/drawing/2010/main" val="0"/>
              </a:ext>
            </a:extLst>
          </a:blip>
          <a:stretch>
            <a:fillRect/>
          </a:stretch>
        </p:blipFill>
        <p:spPr>
          <a:xfrm rot="16200000">
            <a:off x="5330271" y="4545009"/>
            <a:ext cx="1335782" cy="59292"/>
          </a:xfrm>
          <a:prstGeom prst="rect">
            <a:avLst/>
          </a:prstGeom>
        </p:spPr>
      </p:pic>
      <p:pic>
        <p:nvPicPr>
          <p:cNvPr id="73" name="Picture 72"/>
          <p:cNvPicPr>
            <a:picLocks/>
          </p:cNvPicPr>
          <p:nvPr/>
        </p:nvPicPr>
        <p:blipFill>
          <a:blip r:embed="rId7" cstate="print">
            <a:extLst>
              <a:ext uri="{28A0092B-C50C-407E-A947-70E740481C1C}">
                <a14:useLocalDpi xmlns:a14="http://schemas.microsoft.com/office/drawing/2010/main" val="0"/>
              </a:ext>
            </a:extLst>
          </a:blip>
          <a:stretch>
            <a:fillRect/>
          </a:stretch>
        </p:blipFill>
        <p:spPr>
          <a:xfrm rot="5400000">
            <a:off x="720393" y="1749096"/>
            <a:ext cx="490195" cy="50219"/>
          </a:xfrm>
          <a:prstGeom prst="rect">
            <a:avLst/>
          </a:prstGeom>
        </p:spPr>
      </p:pic>
      <p:sp>
        <p:nvSpPr>
          <p:cNvPr id="74" name="Rectangle 73"/>
          <p:cNvSpPr/>
          <p:nvPr/>
        </p:nvSpPr>
        <p:spPr>
          <a:xfrm>
            <a:off x="2184565" y="1385508"/>
            <a:ext cx="2835480" cy="584775"/>
          </a:xfrm>
          <a:prstGeom prst="rect">
            <a:avLst/>
          </a:prstGeom>
        </p:spPr>
        <p:txBody>
          <a:bodyPr wrap="square">
            <a:spAutoFit/>
          </a:bodyPr>
          <a:lstStyle/>
          <a:p>
            <a:pPr lvl="1">
              <a:spcBef>
                <a:spcPct val="20000"/>
              </a:spcBef>
            </a:pPr>
            <a:r>
              <a:rPr lang="en-GB" sz="1600" dirty="0" smtClean="0">
                <a:solidFill>
                  <a:srgbClr val="0070C0"/>
                </a:solidFill>
              </a:rPr>
              <a:t>Air sampling and measurement</a:t>
            </a:r>
            <a:endParaRPr lang="hr-HR" sz="1600" dirty="0">
              <a:solidFill>
                <a:srgbClr val="0070C0"/>
              </a:solidFill>
            </a:endParaRPr>
          </a:p>
        </p:txBody>
      </p:sp>
      <p:sp>
        <p:nvSpPr>
          <p:cNvPr id="55" name="Rectangle 54"/>
          <p:cNvSpPr/>
          <p:nvPr/>
        </p:nvSpPr>
        <p:spPr>
          <a:xfrm>
            <a:off x="7074814" y="3639946"/>
            <a:ext cx="2024300" cy="584775"/>
          </a:xfrm>
          <a:prstGeom prst="rect">
            <a:avLst/>
          </a:prstGeom>
        </p:spPr>
        <p:txBody>
          <a:bodyPr wrap="square">
            <a:spAutoFit/>
          </a:bodyPr>
          <a:lstStyle/>
          <a:p>
            <a:pPr lvl="1">
              <a:spcBef>
                <a:spcPct val="20000"/>
              </a:spcBef>
            </a:pPr>
            <a:r>
              <a:rPr lang="hr-HR" sz="1600" dirty="0" smtClean="0">
                <a:solidFill>
                  <a:srgbClr val="0070C0"/>
                </a:solidFill>
              </a:rPr>
              <a:t>RS232 </a:t>
            </a:r>
            <a:br>
              <a:rPr lang="hr-HR" sz="1600" dirty="0" smtClean="0">
                <a:solidFill>
                  <a:srgbClr val="0070C0"/>
                </a:solidFill>
              </a:rPr>
            </a:br>
            <a:r>
              <a:rPr lang="hr-HR" sz="1600" dirty="0" err="1" smtClean="0">
                <a:solidFill>
                  <a:srgbClr val="0070C0"/>
                </a:solidFill>
              </a:rPr>
              <a:t>communication</a:t>
            </a:r>
            <a:endParaRPr lang="hr-HR" sz="1600" dirty="0">
              <a:solidFill>
                <a:srgbClr val="0070C0"/>
              </a:solidFill>
            </a:endParaRPr>
          </a:p>
        </p:txBody>
      </p:sp>
      <p:sp>
        <p:nvSpPr>
          <p:cNvPr id="70" name="Rectangle 69"/>
          <p:cNvSpPr/>
          <p:nvPr/>
        </p:nvSpPr>
        <p:spPr>
          <a:xfrm>
            <a:off x="835863" y="4411052"/>
            <a:ext cx="2024300" cy="584775"/>
          </a:xfrm>
          <a:prstGeom prst="rect">
            <a:avLst/>
          </a:prstGeom>
        </p:spPr>
        <p:txBody>
          <a:bodyPr wrap="square">
            <a:spAutoFit/>
          </a:bodyPr>
          <a:lstStyle/>
          <a:p>
            <a:pPr lvl="1">
              <a:spcBef>
                <a:spcPct val="20000"/>
              </a:spcBef>
            </a:pPr>
            <a:r>
              <a:rPr lang="en-GB" sz="1600" dirty="0" smtClean="0">
                <a:solidFill>
                  <a:srgbClr val="0070C0"/>
                </a:solidFill>
              </a:rPr>
              <a:t>Network communication</a:t>
            </a:r>
            <a:endParaRPr lang="hr-HR" sz="1600" dirty="0">
              <a:solidFill>
                <a:srgbClr val="0070C0"/>
              </a:solidFill>
            </a:endParaRPr>
          </a:p>
        </p:txBody>
      </p:sp>
      <p:sp>
        <p:nvSpPr>
          <p:cNvPr id="75" name="Rectangle 74"/>
          <p:cNvSpPr/>
          <p:nvPr/>
        </p:nvSpPr>
        <p:spPr>
          <a:xfrm>
            <a:off x="2947512" y="5436444"/>
            <a:ext cx="2960977" cy="584775"/>
          </a:xfrm>
          <a:prstGeom prst="rect">
            <a:avLst/>
          </a:prstGeom>
        </p:spPr>
        <p:txBody>
          <a:bodyPr wrap="square">
            <a:spAutoFit/>
          </a:bodyPr>
          <a:lstStyle/>
          <a:p>
            <a:pPr lvl="1">
              <a:spcBef>
                <a:spcPct val="20000"/>
              </a:spcBef>
            </a:pPr>
            <a:r>
              <a:rPr lang="en-GB" sz="1600" dirty="0" smtClean="0">
                <a:solidFill>
                  <a:srgbClr val="0070C0"/>
                </a:solidFill>
              </a:rPr>
              <a:t>Send data after collection and processing</a:t>
            </a:r>
            <a:endParaRPr lang="hr-HR" sz="1600" dirty="0">
              <a:solidFill>
                <a:srgbClr val="0070C0"/>
              </a:solidFill>
            </a:endParaRPr>
          </a:p>
        </p:txBody>
      </p:sp>
      <p:grpSp>
        <p:nvGrpSpPr>
          <p:cNvPr id="76" name="Group 3"/>
          <p:cNvGrpSpPr>
            <a:grpSpLocks noChangeAspect="1"/>
          </p:cNvGrpSpPr>
          <p:nvPr/>
        </p:nvGrpSpPr>
        <p:grpSpPr bwMode="auto">
          <a:xfrm>
            <a:off x="442354" y="6362429"/>
            <a:ext cx="4500798" cy="411137"/>
            <a:chOff x="14858" y="6031800"/>
            <a:chExt cx="7310482" cy="703818"/>
          </a:xfrm>
        </p:grpSpPr>
        <p:pic>
          <p:nvPicPr>
            <p:cNvPr id="7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Rectangle 77"/>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grpSp>
        <p:nvGrpSpPr>
          <p:cNvPr id="79" name="Group 3"/>
          <p:cNvGrpSpPr>
            <a:grpSpLocks noChangeAspect="1"/>
          </p:cNvGrpSpPr>
          <p:nvPr/>
        </p:nvGrpSpPr>
        <p:grpSpPr bwMode="auto">
          <a:xfrm>
            <a:off x="442354" y="6362429"/>
            <a:ext cx="4500798" cy="411137"/>
            <a:chOff x="14858" y="6031800"/>
            <a:chExt cx="7310482" cy="703818"/>
          </a:xfrm>
        </p:grpSpPr>
        <p:pic>
          <p:nvPicPr>
            <p:cNvPr id="8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Rectangle 80"/>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82" name="Rectangle 81"/>
          <p:cNvSpPr/>
          <p:nvPr/>
        </p:nvSpPr>
        <p:spPr>
          <a:xfrm>
            <a:off x="522543" y="626855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758203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2" presetClass="entr" presetSubtype="4"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anim calcmode="lin" valueType="num">
                                      <p:cBhvr additive="base">
                                        <p:cTn id="13" dur="500" fill="hold"/>
                                        <p:tgtEl>
                                          <p:spTgt spid="74"/>
                                        </p:tgtEl>
                                        <p:attrNameLst>
                                          <p:attrName>ppt_x</p:attrName>
                                        </p:attrNameLst>
                                      </p:cBhvr>
                                      <p:tavLst>
                                        <p:tav tm="0">
                                          <p:val>
                                            <p:strVal val="#ppt_x"/>
                                          </p:val>
                                        </p:tav>
                                        <p:tav tm="100000">
                                          <p:val>
                                            <p:strVal val="#ppt_x"/>
                                          </p:val>
                                        </p:tav>
                                      </p:tavLst>
                                    </p:anim>
                                    <p:anim calcmode="lin" valueType="num">
                                      <p:cBhvr additive="base">
                                        <p:cTn id="14" dur="500" fill="hold"/>
                                        <p:tgtEl>
                                          <p:spTgt spid="74"/>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10" presetClass="entr" presetSubtype="0" fill="hold" nodeType="afterEffect">
                                  <p:stCondLst>
                                    <p:cond delay="1000"/>
                                  </p:stCondLst>
                                  <p:childTnLst>
                                    <p:set>
                                      <p:cBhvr>
                                        <p:cTn id="17" dur="1" fill="hold">
                                          <p:stCondLst>
                                            <p:cond delay="0"/>
                                          </p:stCondLst>
                                        </p:cTn>
                                        <p:tgtEl>
                                          <p:spTgt spid="73"/>
                                        </p:tgtEl>
                                        <p:attrNameLst>
                                          <p:attrName>style.visibility</p:attrName>
                                        </p:attrNameLst>
                                      </p:cBhvr>
                                      <p:to>
                                        <p:strVal val="visible"/>
                                      </p:to>
                                    </p:set>
                                    <p:animEffect transition="in" filter="fade">
                                      <p:cBhvr>
                                        <p:cTn id="18" dur="500"/>
                                        <p:tgtEl>
                                          <p:spTgt spid="73"/>
                                        </p:tgtEl>
                                      </p:cBhvr>
                                    </p:animEffect>
                                  </p:childTnLst>
                                </p:cTn>
                              </p:par>
                            </p:childTnLst>
                          </p:cTn>
                        </p:par>
                        <p:par>
                          <p:cTn id="19" fill="hold">
                            <p:stCondLst>
                              <p:cond delay="2500"/>
                            </p:stCondLst>
                            <p:childTnLst>
                              <p:par>
                                <p:cTn id="20" presetID="10"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3000"/>
                            </p:stCondLst>
                            <p:childTnLst>
                              <p:par>
                                <p:cTn id="24" presetID="10" presetClass="entr" presetSubtype="0" fill="hold" grpId="0" nodeType="after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fade">
                                      <p:cBhvr>
                                        <p:cTn id="26" dur="500"/>
                                        <p:tgtEl>
                                          <p:spTgt spid="55"/>
                                        </p:tgtEl>
                                      </p:cBhvr>
                                    </p:animEffect>
                                  </p:childTnLst>
                                </p:cTn>
                              </p:par>
                            </p:childTnLst>
                          </p:cTn>
                        </p:par>
                        <p:par>
                          <p:cTn id="27" fill="hold">
                            <p:stCondLst>
                              <p:cond delay="3500"/>
                            </p:stCondLst>
                            <p:childTnLst>
                              <p:par>
                                <p:cTn id="28" presetID="10" presetClass="entr" presetSubtype="0" fill="hold" nodeType="after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fade">
                                      <p:cBhvr>
                                        <p:cTn id="30" dur="500"/>
                                        <p:tgtEl>
                                          <p:spTgt spid="56"/>
                                        </p:tgtEl>
                                      </p:cBhvr>
                                    </p:animEffect>
                                  </p:childTnLst>
                                </p:cTn>
                              </p:par>
                            </p:childTnLst>
                          </p:cTn>
                        </p:par>
                        <p:par>
                          <p:cTn id="31" fill="hold">
                            <p:stCondLst>
                              <p:cond delay="4000"/>
                            </p:stCondLst>
                            <p:childTnLst>
                              <p:par>
                                <p:cTn id="32" presetID="10" presetClass="entr" presetSubtype="0" fill="hold" nodeType="afterEffect">
                                  <p:stCondLst>
                                    <p:cond delay="0"/>
                                  </p:stCondLst>
                                  <p:childTnLst>
                                    <p:set>
                                      <p:cBhvr>
                                        <p:cTn id="33" dur="1" fill="hold">
                                          <p:stCondLst>
                                            <p:cond delay="0"/>
                                          </p:stCondLst>
                                        </p:cTn>
                                        <p:tgtEl>
                                          <p:spTgt spid="58"/>
                                        </p:tgtEl>
                                        <p:attrNameLst>
                                          <p:attrName>style.visibility</p:attrName>
                                        </p:attrNameLst>
                                      </p:cBhvr>
                                      <p:to>
                                        <p:strVal val="visible"/>
                                      </p:to>
                                    </p:set>
                                    <p:animEffect transition="in" filter="fade">
                                      <p:cBhvr>
                                        <p:cTn id="34" dur="500"/>
                                        <p:tgtEl>
                                          <p:spTgt spid="58"/>
                                        </p:tgtEl>
                                      </p:cBhvr>
                                    </p:animEffect>
                                  </p:childTnLst>
                                </p:cTn>
                              </p:par>
                            </p:childTnLst>
                          </p:cTn>
                        </p:par>
                        <p:par>
                          <p:cTn id="35" fill="hold">
                            <p:stCondLst>
                              <p:cond delay="4500"/>
                            </p:stCondLst>
                            <p:childTnLst>
                              <p:par>
                                <p:cTn id="36" presetID="10" presetClass="entr" presetSubtype="0" fill="hold" nodeType="afterEffect">
                                  <p:stCondLst>
                                    <p:cond delay="0"/>
                                  </p:stCondLst>
                                  <p:childTnLst>
                                    <p:set>
                                      <p:cBhvr>
                                        <p:cTn id="37" dur="1" fill="hold">
                                          <p:stCondLst>
                                            <p:cond delay="0"/>
                                          </p:stCondLst>
                                        </p:cTn>
                                        <p:tgtEl>
                                          <p:spTgt spid="59"/>
                                        </p:tgtEl>
                                        <p:attrNameLst>
                                          <p:attrName>style.visibility</p:attrName>
                                        </p:attrNameLst>
                                      </p:cBhvr>
                                      <p:to>
                                        <p:strVal val="visible"/>
                                      </p:to>
                                    </p:set>
                                    <p:animEffect transition="in" filter="fade">
                                      <p:cBhvr>
                                        <p:cTn id="38" dur="500"/>
                                        <p:tgtEl>
                                          <p:spTgt spid="59"/>
                                        </p:tgtEl>
                                      </p:cBhvr>
                                    </p:animEffect>
                                  </p:childTnLst>
                                </p:cTn>
                              </p:par>
                            </p:childTnLst>
                          </p:cTn>
                        </p:par>
                        <p:par>
                          <p:cTn id="39" fill="hold">
                            <p:stCondLst>
                              <p:cond delay="5000"/>
                            </p:stCondLst>
                            <p:childTnLst>
                              <p:par>
                                <p:cTn id="40" presetID="10" presetClass="entr" presetSubtype="0" fill="hold" nodeType="after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fade">
                                      <p:cBhvr>
                                        <p:cTn id="42" dur="500"/>
                                        <p:tgtEl>
                                          <p:spTgt spid="62"/>
                                        </p:tgtEl>
                                      </p:cBhvr>
                                    </p:animEffect>
                                  </p:childTnLst>
                                </p:cTn>
                              </p:par>
                            </p:childTnLst>
                          </p:cTn>
                        </p:par>
                        <p:par>
                          <p:cTn id="43" fill="hold">
                            <p:stCondLst>
                              <p:cond delay="5500"/>
                            </p:stCondLst>
                            <p:childTnLst>
                              <p:par>
                                <p:cTn id="44" presetID="10" presetClass="entr" presetSubtype="0" fill="hold" nodeType="afterEffect">
                                  <p:stCondLst>
                                    <p:cond delay="0"/>
                                  </p:stCondLst>
                                  <p:childTnLst>
                                    <p:set>
                                      <p:cBhvr>
                                        <p:cTn id="45" dur="1" fill="hold">
                                          <p:stCondLst>
                                            <p:cond delay="0"/>
                                          </p:stCondLst>
                                        </p:cTn>
                                        <p:tgtEl>
                                          <p:spTgt spid="60"/>
                                        </p:tgtEl>
                                        <p:attrNameLst>
                                          <p:attrName>style.visibility</p:attrName>
                                        </p:attrNameLst>
                                      </p:cBhvr>
                                      <p:to>
                                        <p:strVal val="visible"/>
                                      </p:to>
                                    </p:set>
                                    <p:animEffect transition="in" filter="fade">
                                      <p:cBhvr>
                                        <p:cTn id="46" dur="500"/>
                                        <p:tgtEl>
                                          <p:spTgt spid="60"/>
                                        </p:tgtEl>
                                      </p:cBhvr>
                                    </p:animEffect>
                                  </p:childTnLst>
                                </p:cTn>
                              </p:par>
                            </p:childTnLst>
                          </p:cTn>
                        </p:par>
                        <p:par>
                          <p:cTn id="47" fill="hold">
                            <p:stCondLst>
                              <p:cond delay="6000"/>
                            </p:stCondLst>
                            <p:childTnLst>
                              <p:par>
                                <p:cTn id="48" presetID="10" presetClass="entr" presetSubtype="0" fill="hold" nodeType="afterEffect">
                                  <p:stCondLst>
                                    <p:cond delay="0"/>
                                  </p:stCondLst>
                                  <p:childTnLst>
                                    <p:set>
                                      <p:cBhvr>
                                        <p:cTn id="49" dur="1" fill="hold">
                                          <p:stCondLst>
                                            <p:cond delay="0"/>
                                          </p:stCondLst>
                                        </p:cTn>
                                        <p:tgtEl>
                                          <p:spTgt spid="61"/>
                                        </p:tgtEl>
                                        <p:attrNameLst>
                                          <p:attrName>style.visibility</p:attrName>
                                        </p:attrNameLst>
                                      </p:cBhvr>
                                      <p:to>
                                        <p:strVal val="visible"/>
                                      </p:to>
                                    </p:set>
                                    <p:animEffect transition="in" filter="fade">
                                      <p:cBhvr>
                                        <p:cTn id="50" dur="500"/>
                                        <p:tgtEl>
                                          <p:spTgt spid="61"/>
                                        </p:tgtEl>
                                      </p:cBhvr>
                                    </p:animEffect>
                                  </p:childTnLst>
                                </p:cTn>
                              </p:par>
                            </p:childTnLst>
                          </p:cTn>
                        </p:par>
                        <p:par>
                          <p:cTn id="51" fill="hold">
                            <p:stCondLst>
                              <p:cond delay="6500"/>
                            </p:stCondLst>
                            <p:childTnLst>
                              <p:par>
                                <p:cTn id="52" presetID="10" presetClass="entr" presetSubtype="0" fill="hold" nodeType="after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childTnLst>
                                </p:cTn>
                              </p:par>
                            </p:childTnLst>
                          </p:cTn>
                        </p:par>
                        <p:par>
                          <p:cTn id="55" fill="hold">
                            <p:stCondLst>
                              <p:cond delay="7000"/>
                            </p:stCondLst>
                            <p:childTnLst>
                              <p:par>
                                <p:cTn id="56" presetID="10" presetClass="entr" presetSubtype="0" fill="hold" nodeType="afterEffect">
                                  <p:stCondLst>
                                    <p:cond delay="0"/>
                                  </p:stCondLst>
                                  <p:childTnLst>
                                    <p:set>
                                      <p:cBhvr>
                                        <p:cTn id="57" dur="1" fill="hold">
                                          <p:stCondLst>
                                            <p:cond delay="0"/>
                                          </p:stCondLst>
                                        </p:cTn>
                                        <p:tgtEl>
                                          <p:spTgt spid="63"/>
                                        </p:tgtEl>
                                        <p:attrNameLst>
                                          <p:attrName>style.visibility</p:attrName>
                                        </p:attrNameLst>
                                      </p:cBhvr>
                                      <p:to>
                                        <p:strVal val="visible"/>
                                      </p:to>
                                    </p:set>
                                    <p:animEffect transition="in" filter="fade">
                                      <p:cBhvr>
                                        <p:cTn id="58" dur="500"/>
                                        <p:tgtEl>
                                          <p:spTgt spid="63"/>
                                        </p:tgtEl>
                                      </p:cBhvr>
                                    </p:animEffect>
                                  </p:childTnLst>
                                </p:cTn>
                              </p:par>
                            </p:childTnLst>
                          </p:cTn>
                        </p:par>
                        <p:par>
                          <p:cTn id="59" fill="hold">
                            <p:stCondLst>
                              <p:cond delay="7500"/>
                            </p:stCondLst>
                            <p:childTnLst>
                              <p:par>
                                <p:cTn id="60" presetID="10" presetClass="entr" presetSubtype="0" fill="hold" nodeType="afterEffect">
                                  <p:stCondLst>
                                    <p:cond delay="0"/>
                                  </p:stCondLst>
                                  <p:childTnLst>
                                    <p:set>
                                      <p:cBhvr>
                                        <p:cTn id="61" dur="1" fill="hold">
                                          <p:stCondLst>
                                            <p:cond delay="0"/>
                                          </p:stCondLst>
                                        </p:cTn>
                                        <p:tgtEl>
                                          <p:spTgt spid="64"/>
                                        </p:tgtEl>
                                        <p:attrNameLst>
                                          <p:attrName>style.visibility</p:attrName>
                                        </p:attrNameLst>
                                      </p:cBhvr>
                                      <p:to>
                                        <p:strVal val="visible"/>
                                      </p:to>
                                    </p:set>
                                    <p:animEffect transition="in" filter="fade">
                                      <p:cBhvr>
                                        <p:cTn id="62" dur="500"/>
                                        <p:tgtEl>
                                          <p:spTgt spid="64"/>
                                        </p:tgtEl>
                                      </p:cBhvr>
                                    </p:animEffect>
                                  </p:childTnLst>
                                </p:cTn>
                              </p:par>
                            </p:childTnLst>
                          </p:cTn>
                        </p:par>
                        <p:par>
                          <p:cTn id="63" fill="hold">
                            <p:stCondLst>
                              <p:cond delay="8000"/>
                            </p:stCondLst>
                            <p:childTnLst>
                              <p:par>
                                <p:cTn id="64" presetID="10" presetClass="entr" presetSubtype="0" fill="hold" nodeType="afterEffect">
                                  <p:stCondLst>
                                    <p:cond delay="0"/>
                                  </p:stCondLst>
                                  <p:childTnLst>
                                    <p:set>
                                      <p:cBhvr>
                                        <p:cTn id="65" dur="1" fill="hold">
                                          <p:stCondLst>
                                            <p:cond delay="0"/>
                                          </p:stCondLst>
                                        </p:cTn>
                                        <p:tgtEl>
                                          <p:spTgt spid="65"/>
                                        </p:tgtEl>
                                        <p:attrNameLst>
                                          <p:attrName>style.visibility</p:attrName>
                                        </p:attrNameLst>
                                      </p:cBhvr>
                                      <p:to>
                                        <p:strVal val="visible"/>
                                      </p:to>
                                    </p:set>
                                    <p:animEffect transition="in" filter="fade">
                                      <p:cBhvr>
                                        <p:cTn id="66" dur="500"/>
                                        <p:tgtEl>
                                          <p:spTgt spid="65"/>
                                        </p:tgtEl>
                                      </p:cBhvr>
                                    </p:animEffect>
                                  </p:childTnLst>
                                </p:cTn>
                              </p:par>
                            </p:childTnLst>
                          </p:cTn>
                        </p:par>
                        <p:par>
                          <p:cTn id="67" fill="hold">
                            <p:stCondLst>
                              <p:cond delay="8500"/>
                            </p:stCondLst>
                            <p:childTnLst>
                              <p:par>
                                <p:cTn id="68" presetID="10" presetClass="entr" presetSubtype="0" fill="hold" nodeType="afterEffect">
                                  <p:stCondLst>
                                    <p:cond delay="0"/>
                                  </p:stCondLst>
                                  <p:childTnLst>
                                    <p:set>
                                      <p:cBhvr>
                                        <p:cTn id="69" dur="1" fill="hold">
                                          <p:stCondLst>
                                            <p:cond delay="0"/>
                                          </p:stCondLst>
                                        </p:cTn>
                                        <p:tgtEl>
                                          <p:spTgt spid="72"/>
                                        </p:tgtEl>
                                        <p:attrNameLst>
                                          <p:attrName>style.visibility</p:attrName>
                                        </p:attrNameLst>
                                      </p:cBhvr>
                                      <p:to>
                                        <p:strVal val="visible"/>
                                      </p:to>
                                    </p:set>
                                    <p:animEffect transition="in" filter="fade">
                                      <p:cBhvr>
                                        <p:cTn id="70" dur="500"/>
                                        <p:tgtEl>
                                          <p:spTgt spid="72"/>
                                        </p:tgtEl>
                                      </p:cBhvr>
                                    </p:animEffect>
                                  </p:childTnLst>
                                </p:cTn>
                              </p:par>
                            </p:childTnLst>
                          </p:cTn>
                        </p:par>
                        <p:par>
                          <p:cTn id="71" fill="hold">
                            <p:stCondLst>
                              <p:cond delay="9000"/>
                            </p:stCondLst>
                            <p:childTnLst>
                              <p:par>
                                <p:cTn id="72" presetID="10" presetClass="entr" presetSubtype="0" fill="hold" nodeType="afterEffect">
                                  <p:stCondLst>
                                    <p:cond delay="0"/>
                                  </p:stCondLst>
                                  <p:childTnLst>
                                    <p:set>
                                      <p:cBhvr>
                                        <p:cTn id="73" dur="1" fill="hold">
                                          <p:stCondLst>
                                            <p:cond delay="0"/>
                                          </p:stCondLst>
                                        </p:cTn>
                                        <p:tgtEl>
                                          <p:spTgt spid="71"/>
                                        </p:tgtEl>
                                        <p:attrNameLst>
                                          <p:attrName>style.visibility</p:attrName>
                                        </p:attrNameLst>
                                      </p:cBhvr>
                                      <p:to>
                                        <p:strVal val="visible"/>
                                      </p:to>
                                    </p:set>
                                    <p:animEffect transition="in" filter="fade">
                                      <p:cBhvr>
                                        <p:cTn id="74" dur="500"/>
                                        <p:tgtEl>
                                          <p:spTgt spid="71"/>
                                        </p:tgtEl>
                                      </p:cBhvr>
                                    </p:animEffect>
                                  </p:childTnLst>
                                </p:cTn>
                              </p:par>
                            </p:childTnLst>
                          </p:cTn>
                        </p:par>
                        <p:par>
                          <p:cTn id="75" fill="hold">
                            <p:stCondLst>
                              <p:cond delay="9500"/>
                            </p:stCondLst>
                            <p:childTnLst>
                              <p:par>
                                <p:cTn id="76" presetID="10" presetClass="entr" presetSubtype="0" fill="hold" nodeType="afterEffect">
                                  <p:stCondLst>
                                    <p:cond delay="0"/>
                                  </p:stCondLst>
                                  <p:childTnLst>
                                    <p:set>
                                      <p:cBhvr>
                                        <p:cTn id="77" dur="1" fill="hold">
                                          <p:stCondLst>
                                            <p:cond delay="0"/>
                                          </p:stCondLst>
                                        </p:cTn>
                                        <p:tgtEl>
                                          <p:spTgt spid="69"/>
                                        </p:tgtEl>
                                        <p:attrNameLst>
                                          <p:attrName>style.visibility</p:attrName>
                                        </p:attrNameLst>
                                      </p:cBhvr>
                                      <p:to>
                                        <p:strVal val="visible"/>
                                      </p:to>
                                    </p:set>
                                    <p:animEffect transition="in" filter="fade">
                                      <p:cBhvr>
                                        <p:cTn id="78" dur="500"/>
                                        <p:tgtEl>
                                          <p:spTgt spid="69"/>
                                        </p:tgtEl>
                                      </p:cBhvr>
                                    </p:animEffect>
                                  </p:childTnLst>
                                </p:cTn>
                              </p:par>
                            </p:childTnLst>
                          </p:cTn>
                        </p:par>
                        <p:par>
                          <p:cTn id="79" fill="hold">
                            <p:stCondLst>
                              <p:cond delay="10000"/>
                            </p:stCondLst>
                            <p:childTnLst>
                              <p:par>
                                <p:cTn id="80" presetID="10" presetClass="entr" presetSubtype="0" fill="hold" nodeType="afterEffect">
                                  <p:stCondLst>
                                    <p:cond delay="0"/>
                                  </p:stCondLst>
                                  <p:childTnLst>
                                    <p:set>
                                      <p:cBhvr>
                                        <p:cTn id="81" dur="1" fill="hold">
                                          <p:stCondLst>
                                            <p:cond delay="0"/>
                                          </p:stCondLst>
                                        </p:cTn>
                                        <p:tgtEl>
                                          <p:spTgt spid="66"/>
                                        </p:tgtEl>
                                        <p:attrNameLst>
                                          <p:attrName>style.visibility</p:attrName>
                                        </p:attrNameLst>
                                      </p:cBhvr>
                                      <p:to>
                                        <p:strVal val="visible"/>
                                      </p:to>
                                    </p:set>
                                    <p:animEffect transition="in" filter="fade">
                                      <p:cBhvr>
                                        <p:cTn id="82" dur="500"/>
                                        <p:tgtEl>
                                          <p:spTgt spid="66"/>
                                        </p:tgtEl>
                                      </p:cBhvr>
                                    </p:animEffect>
                                  </p:childTnLst>
                                </p:cTn>
                              </p:par>
                            </p:childTnLst>
                          </p:cTn>
                        </p:par>
                        <p:par>
                          <p:cTn id="83" fill="hold">
                            <p:stCondLst>
                              <p:cond delay="10500"/>
                            </p:stCondLst>
                            <p:childTnLst>
                              <p:par>
                                <p:cTn id="84" presetID="10" presetClass="entr" presetSubtype="0" fill="hold" nodeType="afterEffect">
                                  <p:stCondLst>
                                    <p:cond delay="0"/>
                                  </p:stCondLst>
                                  <p:childTnLst>
                                    <p:set>
                                      <p:cBhvr>
                                        <p:cTn id="85" dur="1" fill="hold">
                                          <p:stCondLst>
                                            <p:cond delay="0"/>
                                          </p:stCondLst>
                                        </p:cTn>
                                        <p:tgtEl>
                                          <p:spTgt spid="67"/>
                                        </p:tgtEl>
                                        <p:attrNameLst>
                                          <p:attrName>style.visibility</p:attrName>
                                        </p:attrNameLst>
                                      </p:cBhvr>
                                      <p:to>
                                        <p:strVal val="visible"/>
                                      </p:to>
                                    </p:set>
                                    <p:animEffect transition="in" filter="fade">
                                      <p:cBhvr>
                                        <p:cTn id="86" dur="500"/>
                                        <p:tgtEl>
                                          <p:spTgt spid="67"/>
                                        </p:tgtEl>
                                      </p:cBhvr>
                                    </p:animEffect>
                                  </p:childTnLst>
                                </p:cTn>
                              </p:par>
                            </p:childTnLst>
                          </p:cTn>
                        </p:par>
                        <p:par>
                          <p:cTn id="87" fill="hold">
                            <p:stCondLst>
                              <p:cond delay="11000"/>
                            </p:stCondLst>
                            <p:childTnLst>
                              <p:par>
                                <p:cTn id="88" presetID="10" presetClass="entr" presetSubtype="0" fill="hold" nodeType="afterEffect">
                                  <p:stCondLst>
                                    <p:cond delay="0"/>
                                  </p:stCondLst>
                                  <p:childTnLst>
                                    <p:set>
                                      <p:cBhvr>
                                        <p:cTn id="89" dur="1" fill="hold">
                                          <p:stCondLst>
                                            <p:cond delay="0"/>
                                          </p:stCondLst>
                                        </p:cTn>
                                        <p:tgtEl>
                                          <p:spTgt spid="68"/>
                                        </p:tgtEl>
                                        <p:attrNameLst>
                                          <p:attrName>style.visibility</p:attrName>
                                        </p:attrNameLst>
                                      </p:cBhvr>
                                      <p:to>
                                        <p:strVal val="visible"/>
                                      </p:to>
                                    </p:set>
                                    <p:animEffect transition="in" filter="fade">
                                      <p:cBhvr>
                                        <p:cTn id="90" dur="500"/>
                                        <p:tgtEl>
                                          <p:spTgt spid="68"/>
                                        </p:tgtEl>
                                      </p:cBhvr>
                                    </p:animEffect>
                                  </p:childTnLst>
                                </p:cTn>
                              </p:par>
                            </p:childTnLst>
                          </p:cTn>
                        </p:par>
                        <p:par>
                          <p:cTn id="91" fill="hold">
                            <p:stCondLst>
                              <p:cond delay="11500"/>
                            </p:stCondLst>
                            <p:childTnLst>
                              <p:par>
                                <p:cTn id="92" presetID="10" presetClass="entr" presetSubtype="0" fill="hold" nodeType="afterEffect">
                                  <p:stCondLst>
                                    <p:cond delay="300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par>
                                <p:cTn id="95" presetID="10" presetClass="entr" presetSubtype="0" fill="hold" nodeType="withEffect">
                                  <p:stCondLst>
                                    <p:cond delay="3000"/>
                                  </p:stCondLst>
                                  <p:childTnLst>
                                    <p:set>
                                      <p:cBhvr>
                                        <p:cTn id="96" dur="1" fill="hold">
                                          <p:stCondLst>
                                            <p:cond delay="0"/>
                                          </p:stCondLst>
                                        </p:cTn>
                                        <p:tgtEl>
                                          <p:spTgt spid="54"/>
                                        </p:tgtEl>
                                        <p:attrNameLst>
                                          <p:attrName>style.visibility</p:attrName>
                                        </p:attrNameLst>
                                      </p:cBhvr>
                                      <p:to>
                                        <p:strVal val="visible"/>
                                      </p:to>
                                    </p:set>
                                    <p:animEffect transition="in" filter="fade">
                                      <p:cBhvr>
                                        <p:cTn id="97" dur="500"/>
                                        <p:tgtEl>
                                          <p:spTgt spid="54"/>
                                        </p:tgtEl>
                                      </p:cBhvr>
                                    </p:animEffect>
                                  </p:childTnLst>
                                </p:cTn>
                              </p:par>
                              <p:par>
                                <p:cTn id="98" presetID="10" presetClass="entr" presetSubtype="0" fill="hold" grpId="0" nodeType="withEffect">
                                  <p:stCondLst>
                                    <p:cond delay="3000"/>
                                  </p:stCondLst>
                                  <p:childTnLst>
                                    <p:set>
                                      <p:cBhvr>
                                        <p:cTn id="99" dur="1" fill="hold">
                                          <p:stCondLst>
                                            <p:cond delay="0"/>
                                          </p:stCondLst>
                                        </p:cTn>
                                        <p:tgtEl>
                                          <p:spTgt spid="70"/>
                                        </p:tgtEl>
                                        <p:attrNameLst>
                                          <p:attrName>style.visibility</p:attrName>
                                        </p:attrNameLst>
                                      </p:cBhvr>
                                      <p:to>
                                        <p:strVal val="visible"/>
                                      </p:to>
                                    </p:set>
                                    <p:animEffect transition="in" filter="fade">
                                      <p:cBhvr>
                                        <p:cTn id="100" dur="500"/>
                                        <p:tgtEl>
                                          <p:spTgt spid="70"/>
                                        </p:tgtEl>
                                      </p:cBhvr>
                                    </p:animEffect>
                                  </p:childTnLst>
                                </p:cTn>
                              </p:par>
                              <p:par>
                                <p:cTn id="101" presetID="10" presetClass="entr" presetSubtype="0" fill="hold" nodeType="withEffect">
                                  <p:stCondLst>
                                    <p:cond delay="3000"/>
                                  </p:stCondLst>
                                  <p:childTnLst>
                                    <p:set>
                                      <p:cBhvr>
                                        <p:cTn id="102" dur="1" fill="hold">
                                          <p:stCondLst>
                                            <p:cond delay="0"/>
                                          </p:stCondLst>
                                        </p:cTn>
                                        <p:tgtEl>
                                          <p:spTgt spid="52"/>
                                        </p:tgtEl>
                                        <p:attrNameLst>
                                          <p:attrName>style.visibility</p:attrName>
                                        </p:attrNameLst>
                                      </p:cBhvr>
                                      <p:to>
                                        <p:strVal val="visible"/>
                                      </p:to>
                                    </p:set>
                                    <p:animEffect transition="in" filter="fade">
                                      <p:cBhvr>
                                        <p:cTn id="103" dur="500"/>
                                        <p:tgtEl>
                                          <p:spTgt spid="52"/>
                                        </p:tgtEl>
                                      </p:cBhvr>
                                    </p:animEffect>
                                  </p:childTnLst>
                                </p:cTn>
                              </p:par>
                              <p:par>
                                <p:cTn id="104" presetID="10" presetClass="entr" presetSubtype="0" fill="hold" nodeType="withEffect">
                                  <p:stCondLst>
                                    <p:cond delay="3000"/>
                                  </p:stCondLst>
                                  <p:childTnLst>
                                    <p:set>
                                      <p:cBhvr>
                                        <p:cTn id="105" dur="1" fill="hold">
                                          <p:stCondLst>
                                            <p:cond delay="0"/>
                                          </p:stCondLst>
                                        </p:cTn>
                                        <p:tgtEl>
                                          <p:spTgt spid="42"/>
                                        </p:tgtEl>
                                        <p:attrNameLst>
                                          <p:attrName>style.visibility</p:attrName>
                                        </p:attrNameLst>
                                      </p:cBhvr>
                                      <p:to>
                                        <p:strVal val="visible"/>
                                      </p:to>
                                    </p:set>
                                    <p:animEffect transition="in" filter="fade">
                                      <p:cBhvr>
                                        <p:cTn id="106" dur="500"/>
                                        <p:tgtEl>
                                          <p:spTgt spid="42"/>
                                        </p:tgtEl>
                                      </p:cBhvr>
                                    </p:animEffect>
                                  </p:childTnLst>
                                </p:cTn>
                              </p:par>
                              <p:par>
                                <p:cTn id="107" presetID="10" presetClass="entr" presetSubtype="0" fill="hold" nodeType="withEffect">
                                  <p:stCondLst>
                                    <p:cond delay="3000"/>
                                  </p:stCondLst>
                                  <p:childTnLst>
                                    <p:set>
                                      <p:cBhvr>
                                        <p:cTn id="108" dur="1" fill="hold">
                                          <p:stCondLst>
                                            <p:cond delay="0"/>
                                          </p:stCondLst>
                                        </p:cTn>
                                        <p:tgtEl>
                                          <p:spTgt spid="43"/>
                                        </p:tgtEl>
                                        <p:attrNameLst>
                                          <p:attrName>style.visibility</p:attrName>
                                        </p:attrNameLst>
                                      </p:cBhvr>
                                      <p:to>
                                        <p:strVal val="visible"/>
                                      </p:to>
                                    </p:set>
                                    <p:animEffect transition="in" filter="fade">
                                      <p:cBhvr>
                                        <p:cTn id="109" dur="500"/>
                                        <p:tgtEl>
                                          <p:spTgt spid="43"/>
                                        </p:tgtEl>
                                      </p:cBhvr>
                                    </p:animEffect>
                                  </p:childTnLst>
                                </p:cTn>
                              </p:par>
                              <p:par>
                                <p:cTn id="110" presetID="10" presetClass="entr" presetSubtype="0" fill="hold" nodeType="withEffect">
                                  <p:stCondLst>
                                    <p:cond delay="3000"/>
                                  </p:stCondLst>
                                  <p:childTnLst>
                                    <p:set>
                                      <p:cBhvr>
                                        <p:cTn id="111" dur="1" fill="hold">
                                          <p:stCondLst>
                                            <p:cond delay="0"/>
                                          </p:stCondLst>
                                        </p:cTn>
                                        <p:tgtEl>
                                          <p:spTgt spid="36"/>
                                        </p:tgtEl>
                                        <p:attrNameLst>
                                          <p:attrName>style.visibility</p:attrName>
                                        </p:attrNameLst>
                                      </p:cBhvr>
                                      <p:to>
                                        <p:strVal val="visible"/>
                                      </p:to>
                                    </p:set>
                                    <p:animEffect transition="in" filter="fade">
                                      <p:cBhvr>
                                        <p:cTn id="112" dur="500"/>
                                        <p:tgtEl>
                                          <p:spTgt spid="36"/>
                                        </p:tgtEl>
                                      </p:cBhvr>
                                    </p:animEffect>
                                  </p:childTnLst>
                                </p:cTn>
                              </p:par>
                              <p:par>
                                <p:cTn id="113" presetID="10" presetClass="entr" presetSubtype="0" fill="hold" nodeType="withEffect">
                                  <p:stCondLst>
                                    <p:cond delay="3000"/>
                                  </p:stCondLst>
                                  <p:childTnLst>
                                    <p:set>
                                      <p:cBhvr>
                                        <p:cTn id="114" dur="1" fill="hold">
                                          <p:stCondLst>
                                            <p:cond delay="0"/>
                                          </p:stCondLst>
                                        </p:cTn>
                                        <p:tgtEl>
                                          <p:spTgt spid="8"/>
                                        </p:tgtEl>
                                        <p:attrNameLst>
                                          <p:attrName>style.visibility</p:attrName>
                                        </p:attrNameLst>
                                      </p:cBhvr>
                                      <p:to>
                                        <p:strVal val="visible"/>
                                      </p:to>
                                    </p:set>
                                    <p:animEffect transition="in" filter="fade">
                                      <p:cBhvr>
                                        <p:cTn id="115" dur="500"/>
                                        <p:tgtEl>
                                          <p:spTgt spid="8"/>
                                        </p:tgtEl>
                                      </p:cBhvr>
                                    </p:animEffect>
                                  </p:childTnLst>
                                </p:cTn>
                              </p:par>
                              <p:par>
                                <p:cTn id="116" presetID="10" presetClass="entr" presetSubtype="0" fill="hold" nodeType="withEffect">
                                  <p:stCondLst>
                                    <p:cond delay="3000"/>
                                  </p:stCondLst>
                                  <p:childTnLst>
                                    <p:set>
                                      <p:cBhvr>
                                        <p:cTn id="117" dur="1" fill="hold">
                                          <p:stCondLst>
                                            <p:cond delay="0"/>
                                          </p:stCondLst>
                                        </p:cTn>
                                        <p:tgtEl>
                                          <p:spTgt spid="39"/>
                                        </p:tgtEl>
                                        <p:attrNameLst>
                                          <p:attrName>style.visibility</p:attrName>
                                        </p:attrNameLst>
                                      </p:cBhvr>
                                      <p:to>
                                        <p:strVal val="visible"/>
                                      </p:to>
                                    </p:set>
                                    <p:animEffect transition="in" filter="fade">
                                      <p:cBhvr>
                                        <p:cTn id="118" dur="500"/>
                                        <p:tgtEl>
                                          <p:spTgt spid="39"/>
                                        </p:tgtEl>
                                      </p:cBhvr>
                                    </p:animEffect>
                                  </p:childTnLst>
                                </p:cTn>
                              </p:par>
                              <p:par>
                                <p:cTn id="119" presetID="10" presetClass="entr" presetSubtype="0" fill="hold" nodeType="withEffect">
                                  <p:stCondLst>
                                    <p:cond delay="3000"/>
                                  </p:stCondLst>
                                  <p:childTnLst>
                                    <p:set>
                                      <p:cBhvr>
                                        <p:cTn id="120" dur="1" fill="hold">
                                          <p:stCondLst>
                                            <p:cond delay="0"/>
                                          </p:stCondLst>
                                        </p:cTn>
                                        <p:tgtEl>
                                          <p:spTgt spid="32"/>
                                        </p:tgtEl>
                                        <p:attrNameLst>
                                          <p:attrName>style.visibility</p:attrName>
                                        </p:attrNameLst>
                                      </p:cBhvr>
                                      <p:to>
                                        <p:strVal val="visible"/>
                                      </p:to>
                                    </p:set>
                                    <p:animEffect transition="in" filter="fade">
                                      <p:cBhvr>
                                        <p:cTn id="121" dur="500"/>
                                        <p:tgtEl>
                                          <p:spTgt spid="32"/>
                                        </p:tgtEl>
                                      </p:cBhvr>
                                    </p:animEffect>
                                  </p:childTnLst>
                                </p:cTn>
                              </p:par>
                              <p:par>
                                <p:cTn id="122" presetID="10" presetClass="entr" presetSubtype="0" fill="hold" nodeType="withEffect">
                                  <p:stCondLst>
                                    <p:cond delay="3000"/>
                                  </p:stCondLst>
                                  <p:childTnLst>
                                    <p:set>
                                      <p:cBhvr>
                                        <p:cTn id="123" dur="1" fill="hold">
                                          <p:stCondLst>
                                            <p:cond delay="0"/>
                                          </p:stCondLst>
                                        </p:cTn>
                                        <p:tgtEl>
                                          <p:spTgt spid="33"/>
                                        </p:tgtEl>
                                        <p:attrNameLst>
                                          <p:attrName>style.visibility</p:attrName>
                                        </p:attrNameLst>
                                      </p:cBhvr>
                                      <p:to>
                                        <p:strVal val="visible"/>
                                      </p:to>
                                    </p:set>
                                    <p:animEffect transition="in" filter="fade">
                                      <p:cBhvr>
                                        <p:cTn id="124" dur="500"/>
                                        <p:tgtEl>
                                          <p:spTgt spid="33"/>
                                        </p:tgtEl>
                                      </p:cBhvr>
                                    </p:animEffect>
                                  </p:childTnLst>
                                </p:cTn>
                              </p:par>
                              <p:par>
                                <p:cTn id="125" presetID="10" presetClass="entr" presetSubtype="0" fill="hold" nodeType="withEffect">
                                  <p:stCondLst>
                                    <p:cond delay="3000"/>
                                  </p:stCondLst>
                                  <p:childTnLst>
                                    <p:set>
                                      <p:cBhvr>
                                        <p:cTn id="126" dur="1" fill="hold">
                                          <p:stCondLst>
                                            <p:cond delay="0"/>
                                          </p:stCondLst>
                                        </p:cTn>
                                        <p:tgtEl>
                                          <p:spTgt spid="34"/>
                                        </p:tgtEl>
                                        <p:attrNameLst>
                                          <p:attrName>style.visibility</p:attrName>
                                        </p:attrNameLst>
                                      </p:cBhvr>
                                      <p:to>
                                        <p:strVal val="visible"/>
                                      </p:to>
                                    </p:set>
                                    <p:animEffect transition="in" filter="fade">
                                      <p:cBhvr>
                                        <p:cTn id="127" dur="500"/>
                                        <p:tgtEl>
                                          <p:spTgt spid="34"/>
                                        </p:tgtEl>
                                      </p:cBhvr>
                                    </p:animEffect>
                                  </p:childTnLst>
                                </p:cTn>
                              </p:par>
                              <p:par>
                                <p:cTn id="128" presetID="10" presetClass="entr" presetSubtype="0" fill="hold" nodeType="withEffect">
                                  <p:stCondLst>
                                    <p:cond delay="3000"/>
                                  </p:stCondLst>
                                  <p:childTnLst>
                                    <p:set>
                                      <p:cBhvr>
                                        <p:cTn id="129" dur="1" fill="hold">
                                          <p:stCondLst>
                                            <p:cond delay="0"/>
                                          </p:stCondLst>
                                        </p:cTn>
                                        <p:tgtEl>
                                          <p:spTgt spid="40"/>
                                        </p:tgtEl>
                                        <p:attrNameLst>
                                          <p:attrName>style.visibility</p:attrName>
                                        </p:attrNameLst>
                                      </p:cBhvr>
                                      <p:to>
                                        <p:strVal val="visible"/>
                                      </p:to>
                                    </p:set>
                                    <p:animEffect transition="in" filter="fade">
                                      <p:cBhvr>
                                        <p:cTn id="130" dur="500"/>
                                        <p:tgtEl>
                                          <p:spTgt spid="40"/>
                                        </p:tgtEl>
                                      </p:cBhvr>
                                    </p:animEffect>
                                  </p:childTnLst>
                                </p:cTn>
                              </p:par>
                              <p:par>
                                <p:cTn id="131" presetID="10" presetClass="entr" presetSubtype="0" fill="hold" nodeType="withEffect">
                                  <p:stCondLst>
                                    <p:cond delay="3000"/>
                                  </p:stCondLst>
                                  <p:childTnLst>
                                    <p:set>
                                      <p:cBhvr>
                                        <p:cTn id="132" dur="1" fill="hold">
                                          <p:stCondLst>
                                            <p:cond delay="0"/>
                                          </p:stCondLst>
                                        </p:cTn>
                                        <p:tgtEl>
                                          <p:spTgt spid="41"/>
                                        </p:tgtEl>
                                        <p:attrNameLst>
                                          <p:attrName>style.visibility</p:attrName>
                                        </p:attrNameLst>
                                      </p:cBhvr>
                                      <p:to>
                                        <p:strVal val="visible"/>
                                      </p:to>
                                    </p:set>
                                    <p:animEffect transition="in" filter="fade">
                                      <p:cBhvr>
                                        <p:cTn id="133" dur="500"/>
                                        <p:tgtEl>
                                          <p:spTgt spid="41"/>
                                        </p:tgtEl>
                                      </p:cBhvr>
                                    </p:animEffect>
                                  </p:childTnLst>
                                </p:cTn>
                              </p:par>
                              <p:par>
                                <p:cTn id="134" presetID="10" presetClass="entr" presetSubtype="0" fill="hold" nodeType="withEffect">
                                  <p:stCondLst>
                                    <p:cond delay="3000"/>
                                  </p:stCondLst>
                                  <p:childTnLst>
                                    <p:set>
                                      <p:cBhvr>
                                        <p:cTn id="135" dur="1" fill="hold">
                                          <p:stCondLst>
                                            <p:cond delay="0"/>
                                          </p:stCondLst>
                                        </p:cTn>
                                        <p:tgtEl>
                                          <p:spTgt spid="35"/>
                                        </p:tgtEl>
                                        <p:attrNameLst>
                                          <p:attrName>style.visibility</p:attrName>
                                        </p:attrNameLst>
                                      </p:cBhvr>
                                      <p:to>
                                        <p:strVal val="visible"/>
                                      </p:to>
                                    </p:set>
                                    <p:animEffect transition="in" filter="fade">
                                      <p:cBhvr>
                                        <p:cTn id="136" dur="500"/>
                                        <p:tgtEl>
                                          <p:spTgt spid="35"/>
                                        </p:tgtEl>
                                      </p:cBhvr>
                                    </p:animEffect>
                                  </p:childTnLst>
                                </p:cTn>
                              </p:par>
                              <p:par>
                                <p:cTn id="137" presetID="10" presetClass="entr" presetSubtype="0" fill="hold" nodeType="withEffect">
                                  <p:stCondLst>
                                    <p:cond delay="3000"/>
                                  </p:stCondLst>
                                  <p:childTnLst>
                                    <p:set>
                                      <p:cBhvr>
                                        <p:cTn id="138" dur="1" fill="hold">
                                          <p:stCondLst>
                                            <p:cond delay="0"/>
                                          </p:stCondLst>
                                        </p:cTn>
                                        <p:tgtEl>
                                          <p:spTgt spid="37"/>
                                        </p:tgtEl>
                                        <p:attrNameLst>
                                          <p:attrName>style.visibility</p:attrName>
                                        </p:attrNameLst>
                                      </p:cBhvr>
                                      <p:to>
                                        <p:strVal val="visible"/>
                                      </p:to>
                                    </p:set>
                                    <p:animEffect transition="in" filter="fade">
                                      <p:cBhvr>
                                        <p:cTn id="139" dur="500"/>
                                        <p:tgtEl>
                                          <p:spTgt spid="37"/>
                                        </p:tgtEl>
                                      </p:cBhvr>
                                    </p:animEffect>
                                  </p:childTnLst>
                                </p:cTn>
                              </p:par>
                              <p:par>
                                <p:cTn id="140" presetID="10" presetClass="entr" presetSubtype="0" fill="hold" nodeType="withEffect">
                                  <p:stCondLst>
                                    <p:cond delay="3000"/>
                                  </p:stCondLst>
                                  <p:childTnLst>
                                    <p:set>
                                      <p:cBhvr>
                                        <p:cTn id="141" dur="1" fill="hold">
                                          <p:stCondLst>
                                            <p:cond delay="0"/>
                                          </p:stCondLst>
                                        </p:cTn>
                                        <p:tgtEl>
                                          <p:spTgt spid="38"/>
                                        </p:tgtEl>
                                        <p:attrNameLst>
                                          <p:attrName>style.visibility</p:attrName>
                                        </p:attrNameLst>
                                      </p:cBhvr>
                                      <p:to>
                                        <p:strVal val="visible"/>
                                      </p:to>
                                    </p:set>
                                    <p:animEffect transition="in" filter="fade">
                                      <p:cBhvr>
                                        <p:cTn id="142" dur="500"/>
                                        <p:tgtEl>
                                          <p:spTgt spid="38"/>
                                        </p:tgtEl>
                                      </p:cBhvr>
                                    </p:animEffect>
                                  </p:childTnLst>
                                </p:cTn>
                              </p:par>
                            </p:childTnLst>
                          </p:cTn>
                        </p:par>
                        <p:par>
                          <p:cTn id="143" fill="hold">
                            <p:stCondLst>
                              <p:cond delay="15000"/>
                            </p:stCondLst>
                            <p:childTnLst>
                              <p:par>
                                <p:cTn id="144" presetID="10" presetClass="entr" presetSubtype="0" fill="hold" nodeType="afterEffect">
                                  <p:stCondLst>
                                    <p:cond delay="3000"/>
                                  </p:stCondLst>
                                  <p:childTnLst>
                                    <p:set>
                                      <p:cBhvr>
                                        <p:cTn id="145" dur="1" fill="hold">
                                          <p:stCondLst>
                                            <p:cond delay="0"/>
                                          </p:stCondLst>
                                        </p:cTn>
                                        <p:tgtEl>
                                          <p:spTgt spid="9"/>
                                        </p:tgtEl>
                                        <p:attrNameLst>
                                          <p:attrName>style.visibility</p:attrName>
                                        </p:attrNameLst>
                                      </p:cBhvr>
                                      <p:to>
                                        <p:strVal val="visible"/>
                                      </p:to>
                                    </p:set>
                                    <p:animEffect transition="in" filter="fade">
                                      <p:cBhvr>
                                        <p:cTn id="146" dur="500"/>
                                        <p:tgtEl>
                                          <p:spTgt spid="9"/>
                                        </p:tgtEl>
                                      </p:cBhvr>
                                    </p:animEffect>
                                  </p:childTnLst>
                                </p:cTn>
                              </p:par>
                              <p:par>
                                <p:cTn id="147" presetID="10" presetClass="entr" presetSubtype="0" fill="hold" nodeType="withEffect">
                                  <p:stCondLst>
                                    <p:cond delay="3000"/>
                                  </p:stCondLst>
                                  <p:childTnLst>
                                    <p:set>
                                      <p:cBhvr>
                                        <p:cTn id="148" dur="1" fill="hold">
                                          <p:stCondLst>
                                            <p:cond delay="0"/>
                                          </p:stCondLst>
                                        </p:cTn>
                                        <p:tgtEl>
                                          <p:spTgt spid="46"/>
                                        </p:tgtEl>
                                        <p:attrNameLst>
                                          <p:attrName>style.visibility</p:attrName>
                                        </p:attrNameLst>
                                      </p:cBhvr>
                                      <p:to>
                                        <p:strVal val="visible"/>
                                      </p:to>
                                    </p:set>
                                    <p:animEffect transition="in" filter="fade">
                                      <p:cBhvr>
                                        <p:cTn id="149" dur="500"/>
                                        <p:tgtEl>
                                          <p:spTgt spid="46"/>
                                        </p:tgtEl>
                                      </p:cBhvr>
                                    </p:animEffect>
                                  </p:childTnLst>
                                </p:cTn>
                              </p:par>
                              <p:par>
                                <p:cTn id="150" presetID="10" presetClass="entr" presetSubtype="0" fill="hold" grpId="0" nodeType="withEffect">
                                  <p:stCondLst>
                                    <p:cond delay="3000"/>
                                  </p:stCondLst>
                                  <p:childTnLst>
                                    <p:set>
                                      <p:cBhvr>
                                        <p:cTn id="151" dur="1" fill="hold">
                                          <p:stCondLst>
                                            <p:cond delay="0"/>
                                          </p:stCondLst>
                                        </p:cTn>
                                        <p:tgtEl>
                                          <p:spTgt spid="75"/>
                                        </p:tgtEl>
                                        <p:attrNameLst>
                                          <p:attrName>style.visibility</p:attrName>
                                        </p:attrNameLst>
                                      </p:cBhvr>
                                      <p:to>
                                        <p:strVal val="visible"/>
                                      </p:to>
                                    </p:set>
                                    <p:animEffect transition="in" filter="fade">
                                      <p:cBhvr>
                                        <p:cTn id="152" dur="500"/>
                                        <p:tgtEl>
                                          <p:spTgt spid="75"/>
                                        </p:tgtEl>
                                      </p:cBhvr>
                                    </p:animEffect>
                                  </p:childTnLst>
                                </p:cTn>
                              </p:par>
                              <p:par>
                                <p:cTn id="153" presetID="10" presetClass="entr" presetSubtype="0" fill="hold" nodeType="withEffect">
                                  <p:stCondLst>
                                    <p:cond delay="3000"/>
                                  </p:stCondLst>
                                  <p:childTnLst>
                                    <p:set>
                                      <p:cBhvr>
                                        <p:cTn id="154" dur="1" fill="hold">
                                          <p:stCondLst>
                                            <p:cond delay="0"/>
                                          </p:stCondLst>
                                        </p:cTn>
                                        <p:tgtEl>
                                          <p:spTgt spid="47"/>
                                        </p:tgtEl>
                                        <p:attrNameLst>
                                          <p:attrName>style.visibility</p:attrName>
                                        </p:attrNameLst>
                                      </p:cBhvr>
                                      <p:to>
                                        <p:strVal val="visible"/>
                                      </p:to>
                                    </p:set>
                                    <p:animEffect transition="in" filter="fade">
                                      <p:cBhvr>
                                        <p:cTn id="155" dur="500"/>
                                        <p:tgtEl>
                                          <p:spTgt spid="47"/>
                                        </p:tgtEl>
                                      </p:cBhvr>
                                    </p:animEffect>
                                  </p:childTnLst>
                                </p:cTn>
                              </p:par>
                              <p:par>
                                <p:cTn id="156" presetID="10" presetClass="entr" presetSubtype="0" fill="hold" nodeType="withEffect">
                                  <p:stCondLst>
                                    <p:cond delay="3000"/>
                                  </p:stCondLst>
                                  <p:childTnLst>
                                    <p:set>
                                      <p:cBhvr>
                                        <p:cTn id="157" dur="1" fill="hold">
                                          <p:stCondLst>
                                            <p:cond delay="0"/>
                                          </p:stCondLst>
                                        </p:cTn>
                                        <p:tgtEl>
                                          <p:spTgt spid="51"/>
                                        </p:tgtEl>
                                        <p:attrNameLst>
                                          <p:attrName>style.visibility</p:attrName>
                                        </p:attrNameLst>
                                      </p:cBhvr>
                                      <p:to>
                                        <p:strVal val="visible"/>
                                      </p:to>
                                    </p:set>
                                    <p:animEffect transition="in" filter="fade">
                                      <p:cBhvr>
                                        <p:cTn id="158" dur="500"/>
                                        <p:tgtEl>
                                          <p:spTgt spid="51"/>
                                        </p:tgtEl>
                                      </p:cBhvr>
                                    </p:animEffect>
                                  </p:childTnLst>
                                </p:cTn>
                              </p:par>
                              <p:par>
                                <p:cTn id="159" presetID="10" presetClass="entr" presetSubtype="0" fill="hold" nodeType="withEffect">
                                  <p:stCondLst>
                                    <p:cond delay="3000"/>
                                  </p:stCondLst>
                                  <p:childTnLst>
                                    <p:set>
                                      <p:cBhvr>
                                        <p:cTn id="160" dur="1" fill="hold">
                                          <p:stCondLst>
                                            <p:cond delay="0"/>
                                          </p:stCondLst>
                                        </p:cTn>
                                        <p:tgtEl>
                                          <p:spTgt spid="49"/>
                                        </p:tgtEl>
                                        <p:attrNameLst>
                                          <p:attrName>style.visibility</p:attrName>
                                        </p:attrNameLst>
                                      </p:cBhvr>
                                      <p:to>
                                        <p:strVal val="visible"/>
                                      </p:to>
                                    </p:set>
                                    <p:animEffect transition="in" filter="fade">
                                      <p:cBhvr>
                                        <p:cTn id="161" dur="500"/>
                                        <p:tgtEl>
                                          <p:spTgt spid="49"/>
                                        </p:tgtEl>
                                      </p:cBhvr>
                                    </p:animEffect>
                                  </p:childTnLst>
                                </p:cTn>
                              </p:par>
                              <p:par>
                                <p:cTn id="162" presetID="10" presetClass="entr" presetSubtype="0" fill="hold" nodeType="withEffect">
                                  <p:stCondLst>
                                    <p:cond delay="3000"/>
                                  </p:stCondLst>
                                  <p:childTnLst>
                                    <p:set>
                                      <p:cBhvr>
                                        <p:cTn id="163" dur="1" fill="hold">
                                          <p:stCondLst>
                                            <p:cond delay="0"/>
                                          </p:stCondLst>
                                        </p:cTn>
                                        <p:tgtEl>
                                          <p:spTgt spid="50"/>
                                        </p:tgtEl>
                                        <p:attrNameLst>
                                          <p:attrName>style.visibility</p:attrName>
                                        </p:attrNameLst>
                                      </p:cBhvr>
                                      <p:to>
                                        <p:strVal val="visible"/>
                                      </p:to>
                                    </p:set>
                                    <p:animEffect transition="in" filter="fade">
                                      <p:cBhvr>
                                        <p:cTn id="164" dur="500"/>
                                        <p:tgtEl>
                                          <p:spTgt spid="50"/>
                                        </p:tgtEl>
                                      </p:cBhvr>
                                    </p:animEffect>
                                  </p:childTnLst>
                                </p:cTn>
                              </p:par>
                              <p:par>
                                <p:cTn id="165" presetID="10" presetClass="entr" presetSubtype="0" fill="hold" nodeType="withEffect">
                                  <p:stCondLst>
                                    <p:cond delay="3000"/>
                                  </p:stCondLst>
                                  <p:childTnLst>
                                    <p:set>
                                      <p:cBhvr>
                                        <p:cTn id="166" dur="1" fill="hold">
                                          <p:stCondLst>
                                            <p:cond delay="0"/>
                                          </p:stCondLst>
                                        </p:cTn>
                                        <p:tgtEl>
                                          <p:spTgt spid="45"/>
                                        </p:tgtEl>
                                        <p:attrNameLst>
                                          <p:attrName>style.visibility</p:attrName>
                                        </p:attrNameLst>
                                      </p:cBhvr>
                                      <p:to>
                                        <p:strVal val="visible"/>
                                      </p:to>
                                    </p:set>
                                    <p:animEffect transition="in" filter="fade">
                                      <p:cBhvr>
                                        <p:cTn id="167" dur="500"/>
                                        <p:tgtEl>
                                          <p:spTgt spid="45"/>
                                        </p:tgtEl>
                                      </p:cBhvr>
                                    </p:animEffect>
                                  </p:childTnLst>
                                </p:cTn>
                              </p:par>
                              <p:par>
                                <p:cTn id="168" presetID="10" presetClass="entr" presetSubtype="0" fill="hold" nodeType="withEffect">
                                  <p:stCondLst>
                                    <p:cond delay="3000"/>
                                  </p:stCondLst>
                                  <p:childTnLst>
                                    <p:set>
                                      <p:cBhvr>
                                        <p:cTn id="169" dur="1" fill="hold">
                                          <p:stCondLst>
                                            <p:cond delay="0"/>
                                          </p:stCondLst>
                                        </p:cTn>
                                        <p:tgtEl>
                                          <p:spTgt spid="48"/>
                                        </p:tgtEl>
                                        <p:attrNameLst>
                                          <p:attrName>style.visibility</p:attrName>
                                        </p:attrNameLst>
                                      </p:cBhvr>
                                      <p:to>
                                        <p:strVal val="visible"/>
                                      </p:to>
                                    </p:set>
                                    <p:animEffect transition="in" filter="fade">
                                      <p:cBhvr>
                                        <p:cTn id="17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55" grpId="0"/>
      <p:bldP spid="70" grpId="0"/>
      <p:bldP spid="7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a:t>
            </a:r>
            <a:r>
              <a:rPr lang="en-GB" sz="2000" b="1" dirty="0">
                <a:solidFill>
                  <a:schemeClr val="tx2"/>
                </a:solidFill>
                <a:effectLst>
                  <a:glow>
                    <a:srgbClr val="7F7F7F">
                      <a:alpha val="35000"/>
                    </a:srgbClr>
                  </a:glow>
                </a:effectLst>
              </a:rPr>
              <a:t>An example of connecting equipment in monitoring station (signal)</a:t>
            </a:r>
            <a:endParaRPr lang="hr-HR" sz="2000" b="1" dirty="0" smtClean="0">
              <a:solidFill>
                <a:schemeClr val="tx2"/>
              </a:solidFill>
              <a:effectLst>
                <a:glow>
                  <a:srgbClr val="7F7F7F">
                    <a:alpha val="35000"/>
                  </a:srgbClr>
                </a:glow>
              </a:effectLst>
            </a:endParaRPr>
          </a:p>
        </p:txBody>
      </p:sp>
      <p:grpSp>
        <p:nvGrpSpPr>
          <p:cNvPr id="6" name="Group 5"/>
          <p:cNvGrpSpPr/>
          <p:nvPr/>
        </p:nvGrpSpPr>
        <p:grpSpPr>
          <a:xfrm>
            <a:off x="376239" y="6334443"/>
            <a:ext cx="4566913" cy="439123"/>
            <a:chOff x="71999" y="6334443"/>
            <a:chExt cx="4566913" cy="439123"/>
          </a:xfrm>
        </p:grpSpPr>
        <p:grpSp>
          <p:nvGrpSpPr>
            <p:cNvPr id="14338" name="Group 3"/>
            <p:cNvGrpSpPr>
              <a:grpSpLocks noChangeAspect="1"/>
            </p:cNvGrpSpPr>
            <p:nvPr/>
          </p:nvGrpSpPr>
          <p:grpSpPr bwMode="auto">
            <a:xfrm>
              <a:off x="138114" y="6362429"/>
              <a:ext cx="4500798" cy="411137"/>
              <a:chOff x="14858" y="6031800"/>
              <a:chExt cx="7310482"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Environmental Protection Institute</a:t>
                </a:r>
                <a:endParaRPr lang="hr-HR" sz="1200" dirty="0">
                  <a:latin typeface="Arial Narrow" pitchFamily="34" charset="0"/>
                  <a:cs typeface="+mn-cs"/>
                </a:endParaRP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231" y="1295400"/>
            <a:ext cx="7818539" cy="4764107"/>
          </a:xfrm>
          <a:prstGeom prst="rect">
            <a:avLst/>
          </a:prstGeom>
        </p:spPr>
      </p:pic>
      <p:pic>
        <p:nvPicPr>
          <p:cNvPr id="8" name="Picture 7"/>
          <p:cNvPicPr>
            <a:picLocks/>
          </p:cNvPicPr>
          <p:nvPr/>
        </p:nvPicPr>
        <p:blipFill>
          <a:blip r:embed="rId5">
            <a:extLst>
              <a:ext uri="{28A0092B-C50C-407E-A947-70E740481C1C}">
                <a14:useLocalDpi xmlns:a14="http://schemas.microsoft.com/office/drawing/2010/main" val="0"/>
              </a:ext>
            </a:extLst>
          </a:blip>
          <a:stretch>
            <a:fillRect/>
          </a:stretch>
        </p:blipFill>
        <p:spPr>
          <a:xfrm rot="10800000">
            <a:off x="2095499" y="2475349"/>
            <a:ext cx="638773" cy="50400"/>
          </a:xfrm>
          <a:prstGeom prst="rect">
            <a:avLst/>
          </a:prstGeom>
        </p:spPr>
      </p:pic>
      <p:pic>
        <p:nvPicPr>
          <p:cNvPr id="32" name="Picture 31"/>
          <p:cNvPicPr>
            <a:picLocks/>
          </p:cNvPicPr>
          <p:nvPr/>
        </p:nvPicPr>
        <p:blipFill>
          <a:blip r:embed="rId5">
            <a:extLst>
              <a:ext uri="{28A0092B-C50C-407E-A947-70E740481C1C}">
                <a14:useLocalDpi xmlns:a14="http://schemas.microsoft.com/office/drawing/2010/main" val="0"/>
              </a:ext>
            </a:extLst>
          </a:blip>
          <a:stretch>
            <a:fillRect/>
          </a:stretch>
        </p:blipFill>
        <p:spPr>
          <a:xfrm>
            <a:off x="3523775" y="2972655"/>
            <a:ext cx="936000" cy="50400"/>
          </a:xfrm>
          <a:prstGeom prst="rect">
            <a:avLst/>
          </a:prstGeom>
        </p:spPr>
      </p:pic>
      <p:pic>
        <p:nvPicPr>
          <p:cNvPr id="33" name="Picture 32"/>
          <p:cNvPicPr>
            <a:picLocks/>
          </p:cNvPicPr>
          <p:nvPr/>
        </p:nvPicPr>
        <p:blipFill>
          <a:blip r:embed="rId5">
            <a:extLst>
              <a:ext uri="{28A0092B-C50C-407E-A947-70E740481C1C}">
                <a14:useLocalDpi xmlns:a14="http://schemas.microsoft.com/office/drawing/2010/main" val="0"/>
              </a:ext>
            </a:extLst>
          </a:blip>
          <a:stretch>
            <a:fillRect/>
          </a:stretch>
        </p:blipFill>
        <p:spPr>
          <a:xfrm>
            <a:off x="3523775" y="3483099"/>
            <a:ext cx="864000" cy="50400"/>
          </a:xfrm>
          <a:prstGeom prst="rect">
            <a:avLst/>
          </a:prstGeom>
        </p:spPr>
      </p:pic>
      <p:pic>
        <p:nvPicPr>
          <p:cNvPr id="34" name="Picture 33"/>
          <p:cNvPicPr>
            <a:picLocks/>
          </p:cNvPicPr>
          <p:nvPr/>
        </p:nvPicPr>
        <p:blipFill>
          <a:blip r:embed="rId5">
            <a:extLst>
              <a:ext uri="{28A0092B-C50C-407E-A947-70E740481C1C}">
                <a14:useLocalDpi xmlns:a14="http://schemas.microsoft.com/office/drawing/2010/main" val="0"/>
              </a:ext>
            </a:extLst>
          </a:blip>
          <a:stretch>
            <a:fillRect/>
          </a:stretch>
        </p:blipFill>
        <p:spPr>
          <a:xfrm>
            <a:off x="3523775" y="3980438"/>
            <a:ext cx="792000" cy="50400"/>
          </a:xfrm>
          <a:prstGeom prst="rect">
            <a:avLst/>
          </a:prstGeom>
        </p:spPr>
      </p:pic>
      <p:pic>
        <p:nvPicPr>
          <p:cNvPr id="35" name="Picture 34"/>
          <p:cNvPicPr>
            <a:picLocks/>
          </p:cNvPicPr>
          <p:nvPr/>
        </p:nvPicPr>
        <p:blipFill>
          <a:blip r:embed="rId5">
            <a:extLst>
              <a:ext uri="{28A0092B-C50C-407E-A947-70E740481C1C}">
                <a14:useLocalDpi xmlns:a14="http://schemas.microsoft.com/office/drawing/2010/main" val="0"/>
              </a:ext>
            </a:extLst>
          </a:blip>
          <a:stretch>
            <a:fillRect/>
          </a:stretch>
        </p:blipFill>
        <p:spPr>
          <a:xfrm>
            <a:off x="3523775" y="4490881"/>
            <a:ext cx="432000" cy="50400"/>
          </a:xfrm>
          <a:prstGeom prst="rect">
            <a:avLst/>
          </a:prstGeom>
        </p:spPr>
      </p:pic>
      <p:pic>
        <p:nvPicPr>
          <p:cNvPr id="36" name="Picture 35"/>
          <p:cNvPicPr>
            <a:picLocks/>
          </p:cNvPicPr>
          <p:nvPr/>
        </p:nvPicPr>
        <p:blipFill>
          <a:blip r:embed="rId5" cstate="print">
            <a:extLst>
              <a:ext uri="{28A0092B-C50C-407E-A947-70E740481C1C}">
                <a14:useLocalDpi xmlns:a14="http://schemas.microsoft.com/office/drawing/2010/main" val="0"/>
              </a:ext>
            </a:extLst>
          </a:blip>
          <a:stretch>
            <a:fillRect/>
          </a:stretch>
        </p:blipFill>
        <p:spPr>
          <a:xfrm rot="5400000">
            <a:off x="1659067" y="2910169"/>
            <a:ext cx="918906" cy="45719"/>
          </a:xfrm>
          <a:prstGeom prst="rect">
            <a:avLst/>
          </a:prstGeom>
        </p:spPr>
      </p:pic>
      <p:pic>
        <p:nvPicPr>
          <p:cNvPr id="37" name="Picture 36"/>
          <p:cNvPicPr>
            <a:picLocks/>
          </p:cNvPicPr>
          <p:nvPr/>
        </p:nvPicPr>
        <p:blipFill>
          <a:blip r:embed="rId5">
            <a:extLst>
              <a:ext uri="{28A0092B-C50C-407E-A947-70E740481C1C}">
                <a14:useLocalDpi xmlns:a14="http://schemas.microsoft.com/office/drawing/2010/main" val="0"/>
              </a:ext>
            </a:extLst>
          </a:blip>
          <a:stretch>
            <a:fillRect/>
          </a:stretch>
        </p:blipFill>
        <p:spPr>
          <a:xfrm rot="5400000">
            <a:off x="3916175" y="3505455"/>
            <a:ext cx="1116000" cy="50400"/>
          </a:xfrm>
          <a:prstGeom prst="rect">
            <a:avLst/>
          </a:prstGeom>
        </p:spPr>
      </p:pic>
      <p:pic>
        <p:nvPicPr>
          <p:cNvPr id="38" name="Picture 37"/>
          <p:cNvPicPr>
            <a:picLocks/>
          </p:cNvPicPr>
          <p:nvPr/>
        </p:nvPicPr>
        <p:blipFill>
          <a:blip r:embed="rId5">
            <a:extLst>
              <a:ext uri="{28A0092B-C50C-407E-A947-70E740481C1C}">
                <a14:useLocalDpi xmlns:a14="http://schemas.microsoft.com/office/drawing/2010/main" val="0"/>
              </a:ext>
            </a:extLst>
          </a:blip>
          <a:stretch>
            <a:fillRect/>
          </a:stretch>
        </p:blipFill>
        <p:spPr>
          <a:xfrm rot="5400000">
            <a:off x="4079975" y="3781898"/>
            <a:ext cx="648000" cy="50400"/>
          </a:xfrm>
          <a:prstGeom prst="rect">
            <a:avLst/>
          </a:prstGeom>
        </p:spPr>
      </p:pic>
      <p:pic>
        <p:nvPicPr>
          <p:cNvPr id="39" name="Picture 38"/>
          <p:cNvPicPr>
            <a:picLocks/>
          </p:cNvPicPr>
          <p:nvPr/>
        </p:nvPicPr>
        <p:blipFill>
          <a:blip r:embed="rId5">
            <a:extLst>
              <a:ext uri="{28A0092B-C50C-407E-A947-70E740481C1C}">
                <a14:useLocalDpi xmlns:a14="http://schemas.microsoft.com/office/drawing/2010/main" val="0"/>
              </a:ext>
            </a:extLst>
          </a:blip>
          <a:stretch>
            <a:fillRect/>
          </a:stretch>
        </p:blipFill>
        <p:spPr>
          <a:xfrm rot="5400000">
            <a:off x="4234775" y="4045238"/>
            <a:ext cx="180000" cy="50400"/>
          </a:xfrm>
          <a:prstGeom prst="rect">
            <a:avLst/>
          </a:prstGeom>
        </p:spPr>
      </p:pic>
      <p:pic>
        <p:nvPicPr>
          <p:cNvPr id="40" name="Picture 39"/>
          <p:cNvPicPr>
            <a:picLocks/>
          </p:cNvPicPr>
          <p:nvPr/>
        </p:nvPicPr>
        <p:blipFill>
          <a:blip r:embed="rId5">
            <a:extLst>
              <a:ext uri="{28A0092B-C50C-407E-A947-70E740481C1C}">
                <a14:useLocalDpi xmlns:a14="http://schemas.microsoft.com/office/drawing/2010/main" val="0"/>
              </a:ext>
            </a:extLst>
          </a:blip>
          <a:stretch>
            <a:fillRect/>
          </a:stretch>
        </p:blipFill>
        <p:spPr>
          <a:xfrm>
            <a:off x="3952175" y="4150523"/>
            <a:ext cx="360000" cy="50400"/>
          </a:xfrm>
          <a:prstGeom prst="rect">
            <a:avLst/>
          </a:prstGeom>
        </p:spPr>
      </p:pic>
      <p:pic>
        <p:nvPicPr>
          <p:cNvPr id="41" name="Picture 40"/>
          <p:cNvPicPr>
            <a:picLocks/>
          </p:cNvPicPr>
          <p:nvPr/>
        </p:nvPicPr>
        <p:blipFill>
          <a:blip r:embed="rId5">
            <a:extLst>
              <a:ext uri="{28A0092B-C50C-407E-A947-70E740481C1C}">
                <a14:useLocalDpi xmlns:a14="http://schemas.microsoft.com/office/drawing/2010/main" val="0"/>
              </a:ext>
            </a:extLst>
          </a:blip>
          <a:stretch>
            <a:fillRect/>
          </a:stretch>
        </p:blipFill>
        <p:spPr>
          <a:xfrm rot="16200000">
            <a:off x="3778704" y="4320393"/>
            <a:ext cx="395476" cy="55735"/>
          </a:xfrm>
          <a:prstGeom prst="rect">
            <a:avLst/>
          </a:prstGeom>
        </p:spPr>
      </p:pic>
      <p:pic>
        <p:nvPicPr>
          <p:cNvPr id="42" name="Picture 41"/>
          <p:cNvPicPr>
            <a:picLocks/>
          </p:cNvPicPr>
          <p:nvPr/>
        </p:nvPicPr>
        <p:blipFill>
          <a:blip r:embed="rId5">
            <a:extLst>
              <a:ext uri="{28A0092B-C50C-407E-A947-70E740481C1C}">
                <a14:useLocalDpi xmlns:a14="http://schemas.microsoft.com/office/drawing/2010/main" val="0"/>
              </a:ext>
            </a:extLst>
          </a:blip>
          <a:stretch>
            <a:fillRect/>
          </a:stretch>
        </p:blipFill>
        <p:spPr>
          <a:xfrm rot="16200000">
            <a:off x="4324990" y="3762623"/>
            <a:ext cx="612000" cy="50400"/>
          </a:xfrm>
          <a:prstGeom prst="rect">
            <a:avLst/>
          </a:prstGeom>
        </p:spPr>
      </p:pic>
      <p:pic>
        <p:nvPicPr>
          <p:cNvPr id="43" name="Picture 42"/>
          <p:cNvPicPr>
            <a:picLocks/>
          </p:cNvPicPr>
          <p:nvPr/>
        </p:nvPicPr>
        <p:blipFill>
          <a:blip r:embed="rId5">
            <a:extLst>
              <a:ext uri="{28A0092B-C50C-407E-A947-70E740481C1C}">
                <a14:useLocalDpi xmlns:a14="http://schemas.microsoft.com/office/drawing/2010/main" val="0"/>
              </a:ext>
            </a:extLst>
          </a:blip>
          <a:stretch>
            <a:fillRect/>
          </a:stretch>
        </p:blipFill>
        <p:spPr>
          <a:xfrm>
            <a:off x="4612357" y="3483158"/>
            <a:ext cx="288000" cy="50400"/>
          </a:xfrm>
          <a:prstGeom prst="rect">
            <a:avLst/>
          </a:prstGeom>
        </p:spPr>
      </p:pic>
      <p:pic>
        <p:nvPicPr>
          <p:cNvPr id="45" name="Picture 44"/>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376975" y="4944047"/>
            <a:ext cx="720000" cy="50400"/>
          </a:xfrm>
          <a:prstGeom prst="rect">
            <a:avLst/>
          </a:prstGeom>
        </p:spPr>
      </p:pic>
      <p:pic>
        <p:nvPicPr>
          <p:cNvPr id="47" name="Picture 46"/>
          <p:cNvPicPr>
            <a:picLocks/>
          </p:cNvPicPr>
          <p:nvPr/>
        </p:nvPicPr>
        <p:blipFill>
          <a:blip r:embed="rId6" cstate="print">
            <a:extLst>
              <a:ext uri="{28A0092B-C50C-407E-A947-70E740481C1C}">
                <a14:useLocalDpi xmlns:a14="http://schemas.microsoft.com/office/drawing/2010/main" val="0"/>
              </a:ext>
            </a:extLst>
          </a:blip>
          <a:stretch>
            <a:fillRect/>
          </a:stretch>
        </p:blipFill>
        <p:spPr>
          <a:xfrm rot="5400000">
            <a:off x="4115975" y="4632073"/>
            <a:ext cx="576000" cy="50400"/>
          </a:xfrm>
          <a:prstGeom prst="rect">
            <a:avLst/>
          </a:prstGeom>
        </p:spPr>
      </p:pic>
      <p:pic>
        <p:nvPicPr>
          <p:cNvPr id="48" name="Picture 47"/>
          <p:cNvPicPr>
            <a:picLocks/>
          </p:cNvPicPr>
          <p:nvPr/>
        </p:nvPicPr>
        <p:blipFill>
          <a:blip r:embed="rId6" cstate="print">
            <a:extLst>
              <a:ext uri="{28A0092B-C50C-407E-A947-70E740481C1C}">
                <a14:useLocalDpi xmlns:a14="http://schemas.microsoft.com/office/drawing/2010/main" val="0"/>
              </a:ext>
            </a:extLst>
          </a:blip>
          <a:stretch>
            <a:fillRect/>
          </a:stretch>
        </p:blipFill>
        <p:spPr>
          <a:xfrm rot="2255352">
            <a:off x="5386844" y="5392277"/>
            <a:ext cx="828000" cy="50400"/>
          </a:xfrm>
          <a:prstGeom prst="rect">
            <a:avLst/>
          </a:prstGeom>
        </p:spPr>
      </p:pic>
      <p:pic>
        <p:nvPicPr>
          <p:cNvPr id="49" name="Picture 48"/>
          <p:cNvPicPr>
            <a:picLocks/>
          </p:cNvPicPr>
          <p:nvPr/>
        </p:nvPicPr>
        <p:blipFill>
          <a:blip r:embed="rId6" cstate="print">
            <a:extLst>
              <a:ext uri="{28A0092B-C50C-407E-A947-70E740481C1C}">
                <a14:useLocalDpi xmlns:a14="http://schemas.microsoft.com/office/drawing/2010/main" val="0"/>
              </a:ext>
            </a:extLst>
          </a:blip>
          <a:stretch>
            <a:fillRect/>
          </a:stretch>
        </p:blipFill>
        <p:spPr>
          <a:xfrm rot="5400000">
            <a:off x="3592600" y="4749621"/>
            <a:ext cx="936000" cy="50400"/>
          </a:xfrm>
          <a:prstGeom prst="rect">
            <a:avLst/>
          </a:prstGeom>
        </p:spPr>
      </p:pic>
      <p:pic>
        <p:nvPicPr>
          <p:cNvPr id="50" name="Picture 49"/>
          <p:cNvPicPr>
            <a:picLocks/>
          </p:cNvPicPr>
          <p:nvPr/>
        </p:nvPicPr>
        <p:blipFill>
          <a:blip r:embed="rId6" cstate="print">
            <a:extLst>
              <a:ext uri="{28A0092B-C50C-407E-A947-70E740481C1C}">
                <a14:useLocalDpi xmlns:a14="http://schemas.microsoft.com/office/drawing/2010/main" val="0"/>
              </a:ext>
            </a:extLst>
          </a:blip>
          <a:stretch>
            <a:fillRect/>
          </a:stretch>
        </p:blipFill>
        <p:spPr>
          <a:xfrm rot="10800000">
            <a:off x="3329800" y="5220407"/>
            <a:ext cx="756000" cy="50400"/>
          </a:xfrm>
          <a:prstGeom prst="rect">
            <a:avLst/>
          </a:prstGeom>
        </p:spPr>
      </p:pic>
      <p:pic>
        <p:nvPicPr>
          <p:cNvPr id="51" name="Picture 50"/>
          <p:cNvPicPr>
            <a:picLocks/>
          </p:cNvPicPr>
          <p:nvPr/>
        </p:nvPicPr>
        <p:blipFill>
          <a:blip r:embed="rId6" cstate="print">
            <a:extLst>
              <a:ext uri="{28A0092B-C50C-407E-A947-70E740481C1C}">
                <a14:useLocalDpi xmlns:a14="http://schemas.microsoft.com/office/drawing/2010/main" val="0"/>
              </a:ext>
            </a:extLst>
          </a:blip>
          <a:stretch>
            <a:fillRect/>
          </a:stretch>
        </p:blipFill>
        <p:spPr>
          <a:xfrm rot="10800000">
            <a:off x="4035400" y="4278834"/>
            <a:ext cx="262375" cy="58963"/>
          </a:xfrm>
          <a:prstGeom prst="rect">
            <a:avLst/>
          </a:prstGeom>
        </p:spPr>
      </p:pic>
      <p:pic>
        <p:nvPicPr>
          <p:cNvPr id="52" name="Picture 51"/>
          <p:cNvPicPr>
            <a:picLocks/>
          </p:cNvPicPr>
          <p:nvPr/>
        </p:nvPicPr>
        <p:blipFill>
          <a:blip r:embed="rId5" cstate="print">
            <a:extLst>
              <a:ext uri="{28A0092B-C50C-407E-A947-70E740481C1C}">
                <a14:useLocalDpi xmlns:a14="http://schemas.microsoft.com/office/drawing/2010/main" val="0"/>
              </a:ext>
            </a:extLst>
          </a:blip>
          <a:stretch>
            <a:fillRect/>
          </a:stretch>
        </p:blipFill>
        <p:spPr>
          <a:xfrm rot="10800000">
            <a:off x="4800600" y="4177155"/>
            <a:ext cx="1667825" cy="45719"/>
          </a:xfrm>
          <a:prstGeom prst="rect">
            <a:avLst/>
          </a:prstGeom>
        </p:spPr>
      </p:pic>
      <p:pic>
        <p:nvPicPr>
          <p:cNvPr id="53" name="Picture 52"/>
          <p:cNvPicPr>
            <a:picLocks/>
          </p:cNvPicPr>
          <p:nvPr/>
        </p:nvPicPr>
        <p:blipFill>
          <a:blip r:embed="rId5">
            <a:extLst>
              <a:ext uri="{28A0092B-C50C-407E-A947-70E740481C1C}">
                <a14:useLocalDpi xmlns:a14="http://schemas.microsoft.com/office/drawing/2010/main" val="0"/>
              </a:ext>
            </a:extLst>
          </a:blip>
          <a:stretch>
            <a:fillRect/>
          </a:stretch>
        </p:blipFill>
        <p:spPr>
          <a:xfrm rot="10800000">
            <a:off x="4751374" y="4657272"/>
            <a:ext cx="1707851" cy="46163"/>
          </a:xfrm>
          <a:prstGeom prst="rect">
            <a:avLst/>
          </a:prstGeom>
        </p:spPr>
      </p:pic>
      <p:pic>
        <p:nvPicPr>
          <p:cNvPr id="54" name="Picture 53"/>
          <p:cNvPicPr>
            <a:picLocks/>
          </p:cNvPicPr>
          <p:nvPr/>
        </p:nvPicPr>
        <p:blipFill>
          <a:blip r:embed="rId5">
            <a:extLst>
              <a:ext uri="{28A0092B-C50C-407E-A947-70E740481C1C}">
                <a14:useLocalDpi xmlns:a14="http://schemas.microsoft.com/office/drawing/2010/main" val="0"/>
              </a:ext>
            </a:extLst>
          </a:blip>
          <a:stretch>
            <a:fillRect/>
          </a:stretch>
        </p:blipFill>
        <p:spPr>
          <a:xfrm rot="16200000">
            <a:off x="4552280" y="4477830"/>
            <a:ext cx="395476" cy="55735"/>
          </a:xfrm>
          <a:prstGeom prst="rect">
            <a:avLst/>
          </a:prstGeom>
        </p:spPr>
      </p:pic>
      <p:pic>
        <p:nvPicPr>
          <p:cNvPr id="10" name="Picture 9"/>
          <p:cNvPicPr>
            <a:picLocks/>
          </p:cNvPicPr>
          <p:nvPr/>
        </p:nvPicPr>
        <p:blipFill>
          <a:blip r:embed="rId7">
            <a:extLst>
              <a:ext uri="{28A0092B-C50C-407E-A947-70E740481C1C}">
                <a14:useLocalDpi xmlns:a14="http://schemas.microsoft.com/office/drawing/2010/main" val="0"/>
              </a:ext>
            </a:extLst>
          </a:blip>
          <a:stretch>
            <a:fillRect/>
          </a:stretch>
        </p:blipFill>
        <p:spPr>
          <a:xfrm>
            <a:off x="1226104" y="2071887"/>
            <a:ext cx="3905965" cy="53864"/>
          </a:xfrm>
          <a:prstGeom prst="rect">
            <a:avLst/>
          </a:prstGeom>
        </p:spPr>
      </p:pic>
      <p:pic>
        <p:nvPicPr>
          <p:cNvPr id="56" name="Picture 55"/>
          <p:cNvPicPr>
            <a:picLocks/>
          </p:cNvPicPr>
          <p:nvPr/>
        </p:nvPicPr>
        <p:blipFill>
          <a:blip r:embed="rId7">
            <a:extLst>
              <a:ext uri="{28A0092B-C50C-407E-A947-70E740481C1C}">
                <a14:useLocalDpi xmlns:a14="http://schemas.microsoft.com/office/drawing/2010/main" val="0"/>
              </a:ext>
            </a:extLst>
          </a:blip>
          <a:stretch>
            <a:fillRect/>
          </a:stretch>
        </p:blipFill>
        <p:spPr>
          <a:xfrm rot="5400000">
            <a:off x="4526879" y="2641983"/>
            <a:ext cx="1193285" cy="53094"/>
          </a:xfrm>
          <a:prstGeom prst="rect">
            <a:avLst/>
          </a:prstGeom>
        </p:spPr>
      </p:pic>
      <p:pic>
        <p:nvPicPr>
          <p:cNvPr id="57" name="Picture 56"/>
          <p:cNvPicPr>
            <a:picLocks/>
          </p:cNvPicPr>
          <p:nvPr/>
        </p:nvPicPr>
        <p:blipFill>
          <a:blip r:embed="rId7">
            <a:extLst>
              <a:ext uri="{28A0092B-C50C-407E-A947-70E740481C1C}">
                <a14:useLocalDpi xmlns:a14="http://schemas.microsoft.com/office/drawing/2010/main" val="0"/>
              </a:ext>
            </a:extLst>
          </a:blip>
          <a:stretch>
            <a:fillRect/>
          </a:stretch>
        </p:blipFill>
        <p:spPr>
          <a:xfrm rot="10800000">
            <a:off x="5605298" y="3525737"/>
            <a:ext cx="2417871" cy="45719"/>
          </a:xfrm>
          <a:prstGeom prst="rect">
            <a:avLst/>
          </a:prstGeom>
        </p:spPr>
      </p:pic>
      <p:pic>
        <p:nvPicPr>
          <p:cNvPr id="58" name="Picture 57"/>
          <p:cNvPicPr>
            <a:picLocks/>
          </p:cNvPicPr>
          <p:nvPr/>
        </p:nvPicPr>
        <p:blipFill>
          <a:blip r:embed="rId7" cstate="print">
            <a:extLst>
              <a:ext uri="{28A0092B-C50C-407E-A947-70E740481C1C}">
                <a14:useLocalDpi xmlns:a14="http://schemas.microsoft.com/office/drawing/2010/main" val="0"/>
              </a:ext>
            </a:extLst>
          </a:blip>
          <a:stretch>
            <a:fillRect/>
          </a:stretch>
        </p:blipFill>
        <p:spPr>
          <a:xfrm rot="5400000">
            <a:off x="5622491" y="2922945"/>
            <a:ext cx="706665" cy="49852"/>
          </a:xfrm>
          <a:prstGeom prst="rect">
            <a:avLst/>
          </a:prstGeom>
        </p:spPr>
      </p:pic>
      <p:pic>
        <p:nvPicPr>
          <p:cNvPr id="59" name="Picture 58"/>
          <p:cNvPicPr>
            <a:picLocks/>
          </p:cNvPicPr>
          <p:nvPr/>
        </p:nvPicPr>
        <p:blipFill>
          <a:blip r:embed="rId7" cstate="print">
            <a:extLst>
              <a:ext uri="{28A0092B-C50C-407E-A947-70E740481C1C}">
                <a14:useLocalDpi xmlns:a14="http://schemas.microsoft.com/office/drawing/2010/main" val="0"/>
              </a:ext>
            </a:extLst>
          </a:blip>
          <a:stretch>
            <a:fillRect/>
          </a:stretch>
        </p:blipFill>
        <p:spPr>
          <a:xfrm rot="5400000">
            <a:off x="6465390" y="2983053"/>
            <a:ext cx="830654" cy="53625"/>
          </a:xfrm>
          <a:prstGeom prst="rect">
            <a:avLst/>
          </a:prstGeom>
        </p:spPr>
      </p:pic>
      <p:pic>
        <p:nvPicPr>
          <p:cNvPr id="60" name="Picture 59"/>
          <p:cNvPicPr>
            <a:picLocks/>
          </p:cNvPicPr>
          <p:nvPr/>
        </p:nvPicPr>
        <p:blipFill>
          <a:blip r:embed="rId7" cstate="print">
            <a:extLst>
              <a:ext uri="{28A0092B-C50C-407E-A947-70E740481C1C}">
                <a14:useLocalDpi xmlns:a14="http://schemas.microsoft.com/office/drawing/2010/main" val="0"/>
              </a:ext>
            </a:extLst>
          </a:blip>
          <a:stretch>
            <a:fillRect/>
          </a:stretch>
        </p:blipFill>
        <p:spPr>
          <a:xfrm rot="5400000">
            <a:off x="7723126" y="3250622"/>
            <a:ext cx="595954" cy="45719"/>
          </a:xfrm>
          <a:prstGeom prst="rect">
            <a:avLst/>
          </a:prstGeom>
        </p:spPr>
      </p:pic>
      <p:pic>
        <p:nvPicPr>
          <p:cNvPr id="61" name="Picture 60"/>
          <p:cNvPicPr>
            <a:picLocks/>
          </p:cNvPicPr>
          <p:nvPr/>
        </p:nvPicPr>
        <p:blipFill>
          <a:blip r:embed="rId7">
            <a:extLst>
              <a:ext uri="{28A0092B-C50C-407E-A947-70E740481C1C}">
                <a14:useLocalDpi xmlns:a14="http://schemas.microsoft.com/office/drawing/2010/main" val="0"/>
              </a:ext>
            </a:extLst>
          </a:blip>
          <a:stretch>
            <a:fillRect/>
          </a:stretch>
        </p:blipFill>
        <p:spPr>
          <a:xfrm rot="10800000">
            <a:off x="5457416" y="3389185"/>
            <a:ext cx="1450114" cy="45719"/>
          </a:xfrm>
          <a:prstGeom prst="rect">
            <a:avLst/>
          </a:prstGeom>
        </p:spPr>
      </p:pic>
      <p:pic>
        <p:nvPicPr>
          <p:cNvPr id="62" name="Picture 61"/>
          <p:cNvPicPr>
            <a:picLocks/>
          </p:cNvPicPr>
          <p:nvPr/>
        </p:nvPicPr>
        <p:blipFill>
          <a:blip r:embed="rId7" cstate="print">
            <a:extLst>
              <a:ext uri="{28A0092B-C50C-407E-A947-70E740481C1C}">
                <a14:useLocalDpi xmlns:a14="http://schemas.microsoft.com/office/drawing/2010/main" val="0"/>
              </a:ext>
            </a:extLst>
          </a:blip>
          <a:stretch>
            <a:fillRect/>
          </a:stretch>
        </p:blipFill>
        <p:spPr>
          <a:xfrm rot="10800000">
            <a:off x="5194562" y="3264030"/>
            <a:ext cx="806187" cy="45719"/>
          </a:xfrm>
          <a:prstGeom prst="rect">
            <a:avLst/>
          </a:prstGeom>
        </p:spPr>
      </p:pic>
      <p:pic>
        <p:nvPicPr>
          <p:cNvPr id="63" name="Picture 62"/>
          <p:cNvPicPr>
            <a:picLocks/>
          </p:cNvPicPr>
          <p:nvPr/>
        </p:nvPicPr>
        <p:blipFill>
          <a:blip r:embed="rId7" cstate="print">
            <a:extLst>
              <a:ext uri="{28A0092B-C50C-407E-A947-70E740481C1C}">
                <a14:useLocalDpi xmlns:a14="http://schemas.microsoft.com/office/drawing/2010/main" val="0"/>
              </a:ext>
            </a:extLst>
          </a:blip>
          <a:stretch>
            <a:fillRect/>
          </a:stretch>
        </p:blipFill>
        <p:spPr>
          <a:xfrm rot="10800000">
            <a:off x="5626092" y="3649138"/>
            <a:ext cx="629928" cy="54181"/>
          </a:xfrm>
          <a:prstGeom prst="rect">
            <a:avLst/>
          </a:prstGeom>
        </p:spPr>
      </p:pic>
      <p:pic>
        <p:nvPicPr>
          <p:cNvPr id="64" name="Picture 63"/>
          <p:cNvPicPr>
            <a:picLocks/>
          </p:cNvPicPr>
          <p:nvPr/>
        </p:nvPicPr>
        <p:blipFill>
          <a:blip r:embed="rId7" cstate="print">
            <a:extLst>
              <a:ext uri="{28A0092B-C50C-407E-A947-70E740481C1C}">
                <a14:useLocalDpi xmlns:a14="http://schemas.microsoft.com/office/drawing/2010/main" val="0"/>
              </a:ext>
            </a:extLst>
          </a:blip>
          <a:stretch>
            <a:fillRect/>
          </a:stretch>
        </p:blipFill>
        <p:spPr>
          <a:xfrm rot="10800000">
            <a:off x="5492974" y="3781898"/>
            <a:ext cx="651298" cy="50400"/>
          </a:xfrm>
          <a:prstGeom prst="rect">
            <a:avLst/>
          </a:prstGeom>
        </p:spPr>
      </p:pic>
      <p:pic>
        <p:nvPicPr>
          <p:cNvPr id="65" name="Picture 64"/>
          <p:cNvPicPr>
            <a:picLocks/>
          </p:cNvPicPr>
          <p:nvPr/>
        </p:nvPicPr>
        <p:blipFill>
          <a:blip r:embed="rId7" cstate="print">
            <a:extLst>
              <a:ext uri="{28A0092B-C50C-407E-A947-70E740481C1C}">
                <a14:useLocalDpi xmlns:a14="http://schemas.microsoft.com/office/drawing/2010/main" val="0"/>
              </a:ext>
            </a:extLst>
          </a:blip>
          <a:stretch>
            <a:fillRect/>
          </a:stretch>
        </p:blipFill>
        <p:spPr>
          <a:xfrm rot="10800000">
            <a:off x="5388269" y="3904711"/>
            <a:ext cx="625965" cy="55246"/>
          </a:xfrm>
          <a:prstGeom prst="rect">
            <a:avLst/>
          </a:prstGeom>
        </p:spPr>
      </p:pic>
      <p:pic>
        <p:nvPicPr>
          <p:cNvPr id="66" name="Picture 65"/>
          <p:cNvPicPr>
            <a:picLocks/>
          </p:cNvPicPr>
          <p:nvPr/>
        </p:nvPicPr>
        <p:blipFill>
          <a:blip r:embed="rId7" cstate="print">
            <a:extLst>
              <a:ext uri="{28A0092B-C50C-407E-A947-70E740481C1C}">
                <a14:useLocalDpi xmlns:a14="http://schemas.microsoft.com/office/drawing/2010/main" val="0"/>
              </a:ext>
            </a:extLst>
          </a:blip>
          <a:stretch>
            <a:fillRect/>
          </a:stretch>
        </p:blipFill>
        <p:spPr>
          <a:xfrm rot="10800000">
            <a:off x="6218523" y="4330359"/>
            <a:ext cx="240701" cy="45719"/>
          </a:xfrm>
          <a:prstGeom prst="rect">
            <a:avLst/>
          </a:prstGeom>
        </p:spPr>
      </p:pic>
      <p:pic>
        <p:nvPicPr>
          <p:cNvPr id="67" name="Picture 66"/>
          <p:cNvPicPr>
            <a:picLocks/>
          </p:cNvPicPr>
          <p:nvPr/>
        </p:nvPicPr>
        <p:blipFill>
          <a:blip r:embed="rId7" cstate="print">
            <a:extLst>
              <a:ext uri="{28A0092B-C50C-407E-A947-70E740481C1C}">
                <a14:useLocalDpi xmlns:a14="http://schemas.microsoft.com/office/drawing/2010/main" val="0"/>
              </a:ext>
            </a:extLst>
          </a:blip>
          <a:stretch>
            <a:fillRect/>
          </a:stretch>
        </p:blipFill>
        <p:spPr>
          <a:xfrm rot="10800000">
            <a:off x="6104408" y="4786098"/>
            <a:ext cx="354816" cy="45719"/>
          </a:xfrm>
          <a:prstGeom prst="rect">
            <a:avLst/>
          </a:prstGeom>
        </p:spPr>
      </p:pic>
      <p:pic>
        <p:nvPicPr>
          <p:cNvPr id="68" name="Picture 67"/>
          <p:cNvPicPr>
            <a:picLocks/>
          </p:cNvPicPr>
          <p:nvPr/>
        </p:nvPicPr>
        <p:blipFill>
          <a:blip r:embed="rId7" cstate="print">
            <a:extLst>
              <a:ext uri="{28A0092B-C50C-407E-A947-70E740481C1C}">
                <a14:useLocalDpi xmlns:a14="http://schemas.microsoft.com/office/drawing/2010/main" val="0"/>
              </a:ext>
            </a:extLst>
          </a:blip>
          <a:stretch>
            <a:fillRect/>
          </a:stretch>
        </p:blipFill>
        <p:spPr>
          <a:xfrm rot="10800000">
            <a:off x="5968515" y="5196825"/>
            <a:ext cx="490707" cy="47772"/>
          </a:xfrm>
          <a:prstGeom prst="rect">
            <a:avLst/>
          </a:prstGeom>
        </p:spPr>
      </p:pic>
      <p:pic>
        <p:nvPicPr>
          <p:cNvPr id="69" name="Picture 68"/>
          <p:cNvPicPr>
            <a:picLocks/>
          </p:cNvPicPr>
          <p:nvPr/>
        </p:nvPicPr>
        <p:blipFill>
          <a:blip r:embed="rId7" cstate="print">
            <a:extLst>
              <a:ext uri="{28A0092B-C50C-407E-A947-70E740481C1C}">
                <a14:useLocalDpi xmlns:a14="http://schemas.microsoft.com/office/drawing/2010/main" val="0"/>
              </a:ext>
            </a:extLst>
          </a:blip>
          <a:stretch>
            <a:fillRect/>
          </a:stretch>
        </p:blipFill>
        <p:spPr>
          <a:xfrm rot="16200000">
            <a:off x="5880935" y="3988545"/>
            <a:ext cx="715736" cy="45719"/>
          </a:xfrm>
          <a:prstGeom prst="rect">
            <a:avLst/>
          </a:prstGeom>
        </p:spPr>
      </p:pic>
      <p:pic>
        <p:nvPicPr>
          <p:cNvPr id="71" name="Picture 70"/>
          <p:cNvPicPr>
            <a:picLocks/>
          </p:cNvPicPr>
          <p:nvPr/>
        </p:nvPicPr>
        <p:blipFill>
          <a:blip r:embed="rId7" cstate="print">
            <a:extLst>
              <a:ext uri="{28A0092B-C50C-407E-A947-70E740481C1C}">
                <a14:useLocalDpi xmlns:a14="http://schemas.microsoft.com/office/drawing/2010/main" val="0"/>
              </a:ext>
            </a:extLst>
          </a:blip>
          <a:stretch>
            <a:fillRect/>
          </a:stretch>
        </p:blipFill>
        <p:spPr>
          <a:xfrm rot="16200000">
            <a:off x="5598493" y="4282973"/>
            <a:ext cx="1051970" cy="45719"/>
          </a:xfrm>
          <a:prstGeom prst="rect">
            <a:avLst/>
          </a:prstGeom>
        </p:spPr>
      </p:pic>
      <p:pic>
        <p:nvPicPr>
          <p:cNvPr id="72" name="Picture 71"/>
          <p:cNvPicPr>
            <a:picLocks/>
          </p:cNvPicPr>
          <p:nvPr/>
        </p:nvPicPr>
        <p:blipFill>
          <a:blip r:embed="rId7">
            <a:extLst>
              <a:ext uri="{28A0092B-C50C-407E-A947-70E740481C1C}">
                <a14:useLocalDpi xmlns:a14="http://schemas.microsoft.com/office/drawing/2010/main" val="0"/>
              </a:ext>
            </a:extLst>
          </a:blip>
          <a:stretch>
            <a:fillRect/>
          </a:stretch>
        </p:blipFill>
        <p:spPr>
          <a:xfrm rot="16200000">
            <a:off x="5330271" y="4545009"/>
            <a:ext cx="1335782" cy="59292"/>
          </a:xfrm>
          <a:prstGeom prst="rect">
            <a:avLst/>
          </a:prstGeom>
        </p:spPr>
      </p:pic>
      <p:pic>
        <p:nvPicPr>
          <p:cNvPr id="73" name="Picture 72"/>
          <p:cNvPicPr>
            <a:picLocks/>
          </p:cNvPicPr>
          <p:nvPr/>
        </p:nvPicPr>
        <p:blipFill>
          <a:blip r:embed="rId7" cstate="print">
            <a:extLst>
              <a:ext uri="{28A0092B-C50C-407E-A947-70E740481C1C}">
                <a14:useLocalDpi xmlns:a14="http://schemas.microsoft.com/office/drawing/2010/main" val="0"/>
              </a:ext>
            </a:extLst>
          </a:blip>
          <a:stretch>
            <a:fillRect/>
          </a:stretch>
        </p:blipFill>
        <p:spPr>
          <a:xfrm rot="5400000">
            <a:off x="720393" y="1749096"/>
            <a:ext cx="490195" cy="50219"/>
          </a:xfrm>
          <a:prstGeom prst="rect">
            <a:avLst/>
          </a:prstGeom>
        </p:spPr>
      </p:pic>
      <p:sp>
        <p:nvSpPr>
          <p:cNvPr id="55" name="Rectangle 54"/>
          <p:cNvSpPr/>
          <p:nvPr/>
        </p:nvSpPr>
        <p:spPr>
          <a:xfrm>
            <a:off x="2184565" y="1385508"/>
            <a:ext cx="2835480" cy="338554"/>
          </a:xfrm>
          <a:prstGeom prst="rect">
            <a:avLst/>
          </a:prstGeom>
        </p:spPr>
        <p:txBody>
          <a:bodyPr wrap="square">
            <a:spAutoFit/>
          </a:bodyPr>
          <a:lstStyle/>
          <a:p>
            <a:pPr lvl="1">
              <a:spcBef>
                <a:spcPct val="20000"/>
              </a:spcBef>
            </a:pPr>
            <a:r>
              <a:rPr lang="en-GB" sz="1600" dirty="0" smtClean="0">
                <a:solidFill>
                  <a:srgbClr val="0070C0"/>
                </a:solidFill>
              </a:rPr>
              <a:t>Zero-span checking </a:t>
            </a:r>
            <a:r>
              <a:rPr lang="hr-HR" sz="1600" dirty="0" smtClean="0">
                <a:solidFill>
                  <a:srgbClr val="0070C0"/>
                </a:solidFill>
              </a:rPr>
              <a:t>SO2</a:t>
            </a:r>
            <a:endParaRPr lang="hr-HR" sz="1600" dirty="0">
              <a:solidFill>
                <a:srgbClr val="0070C0"/>
              </a:solidFill>
            </a:endParaRPr>
          </a:p>
        </p:txBody>
      </p:sp>
      <p:pic>
        <p:nvPicPr>
          <p:cNvPr id="70" name="Picture 69"/>
          <p:cNvPicPr>
            <a:picLocks/>
          </p:cNvPicPr>
          <p:nvPr/>
        </p:nvPicPr>
        <p:blipFill>
          <a:blip r:embed="rId5" cstate="print">
            <a:extLst>
              <a:ext uri="{28A0092B-C50C-407E-A947-70E740481C1C}">
                <a14:useLocalDpi xmlns:a14="http://schemas.microsoft.com/office/drawing/2010/main" val="0"/>
              </a:ext>
            </a:extLst>
          </a:blip>
          <a:stretch>
            <a:fillRect/>
          </a:stretch>
        </p:blipFill>
        <p:spPr>
          <a:xfrm rot="10800000">
            <a:off x="1982677" y="3347901"/>
            <a:ext cx="154156" cy="45719"/>
          </a:xfrm>
          <a:prstGeom prst="rect">
            <a:avLst/>
          </a:prstGeom>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00000">
            <a:off x="3710438" y="3204480"/>
            <a:ext cx="1673114" cy="95233"/>
          </a:xfrm>
          <a:prstGeom prst="rect">
            <a:avLst/>
          </a:prstGeom>
        </p:spPr>
      </p:pic>
      <p:pic>
        <p:nvPicPr>
          <p:cNvPr id="75" name="Picture 7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800000">
            <a:off x="3498809" y="2452270"/>
            <a:ext cx="1054141" cy="95233"/>
          </a:xfrm>
          <a:prstGeom prst="rect">
            <a:avLst/>
          </a:prstGeom>
        </p:spPr>
      </p:pic>
      <p:sp>
        <p:nvSpPr>
          <p:cNvPr id="76" name="Rectangle 75"/>
          <p:cNvSpPr/>
          <p:nvPr/>
        </p:nvSpPr>
        <p:spPr>
          <a:xfrm>
            <a:off x="2697981" y="2199099"/>
            <a:ext cx="889445" cy="512618"/>
          </a:xfrm>
          <a:prstGeom prst="rect">
            <a:avLst/>
          </a:prstGeom>
          <a:solidFill>
            <a:srgbClr val="FF000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800000">
            <a:off x="4675989" y="3557139"/>
            <a:ext cx="463437" cy="95233"/>
          </a:xfrm>
          <a:prstGeom prst="rect">
            <a:avLst/>
          </a:prstGeom>
        </p:spPr>
      </p:pic>
      <p:pic>
        <p:nvPicPr>
          <p:cNvPr id="78" name="Picture 7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4427227" y="3801633"/>
            <a:ext cx="563697" cy="95233"/>
          </a:xfrm>
          <a:prstGeom prst="rect">
            <a:avLst/>
          </a:prstGeom>
        </p:spPr>
      </p:pic>
      <p:grpSp>
        <p:nvGrpSpPr>
          <p:cNvPr id="74" name="Group 3"/>
          <p:cNvGrpSpPr>
            <a:grpSpLocks noChangeAspect="1"/>
          </p:cNvGrpSpPr>
          <p:nvPr/>
        </p:nvGrpSpPr>
        <p:grpSpPr bwMode="auto">
          <a:xfrm>
            <a:off x="442354" y="6362429"/>
            <a:ext cx="4500798" cy="411137"/>
            <a:chOff x="14858" y="6031800"/>
            <a:chExt cx="7310482" cy="703818"/>
          </a:xfrm>
        </p:grpSpPr>
        <p:pic>
          <p:nvPicPr>
            <p:cNvPr id="7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Rectangle 79"/>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grpSp>
        <p:nvGrpSpPr>
          <p:cNvPr id="81" name="Group 3"/>
          <p:cNvGrpSpPr>
            <a:grpSpLocks noChangeAspect="1"/>
          </p:cNvGrpSpPr>
          <p:nvPr/>
        </p:nvGrpSpPr>
        <p:grpSpPr bwMode="auto">
          <a:xfrm>
            <a:off x="442354" y="6362429"/>
            <a:ext cx="4500798" cy="411137"/>
            <a:chOff x="14858" y="6031800"/>
            <a:chExt cx="7310482" cy="703818"/>
          </a:xfrm>
        </p:grpSpPr>
        <p:pic>
          <p:nvPicPr>
            <p:cNvPr id="8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Rectangle 82"/>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84" name="Rectangle 83"/>
          <p:cNvSpPr/>
          <p:nvPr/>
        </p:nvSpPr>
        <p:spPr>
          <a:xfrm>
            <a:off x="522543" y="626855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062974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ppt_x"/>
                                          </p:val>
                                        </p:tav>
                                        <p:tav tm="100000">
                                          <p:val>
                                            <p:strVal val="#ppt_x"/>
                                          </p:val>
                                        </p:tav>
                                      </p:tavLst>
                                    </p:anim>
                                    <p:anim calcmode="lin" valueType="num">
                                      <p:cBhvr additive="base">
                                        <p:cTn id="8" dur="500" fill="hold"/>
                                        <p:tgtEl>
                                          <p:spTgt spid="5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1000"/>
                                  </p:stCondLst>
                                  <p:childTnLst>
                                    <p:set>
                                      <p:cBhvr>
                                        <p:cTn id="11"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7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a:t>
            </a:r>
            <a:r>
              <a:rPr lang="en-GB" sz="2800" b="1" dirty="0" smtClean="0">
                <a:solidFill>
                  <a:schemeClr val="tx2"/>
                </a:solidFill>
                <a:effectLst>
                  <a:glow>
                    <a:srgbClr val="7F7F7F">
                      <a:alpha val="35000"/>
                    </a:srgbClr>
                  </a:glow>
                </a:effectLst>
              </a:rPr>
              <a:t>Network information system for air quality</a:t>
            </a:r>
            <a:endParaRPr lang="hr-HR" sz="2800" b="1" dirty="0" smtClean="0">
              <a:solidFill>
                <a:schemeClr val="tx2"/>
              </a:solidFill>
              <a:effectLst>
                <a:glow>
                  <a:srgbClr val="7F7F7F">
                    <a:alpha val="35000"/>
                  </a:srgbClr>
                </a:glow>
              </a:effectLst>
            </a:endParaRPr>
          </a:p>
        </p:txBody>
      </p:sp>
      <p:grpSp>
        <p:nvGrpSpPr>
          <p:cNvPr id="6" name="Group 5"/>
          <p:cNvGrpSpPr/>
          <p:nvPr/>
        </p:nvGrpSpPr>
        <p:grpSpPr>
          <a:xfrm>
            <a:off x="376239" y="6334443"/>
            <a:ext cx="4566913" cy="439123"/>
            <a:chOff x="71999" y="6334443"/>
            <a:chExt cx="4566913" cy="439123"/>
          </a:xfrm>
        </p:grpSpPr>
        <p:grpSp>
          <p:nvGrpSpPr>
            <p:cNvPr id="14338" name="Group 3"/>
            <p:cNvGrpSpPr>
              <a:grpSpLocks noChangeAspect="1"/>
            </p:cNvGrpSpPr>
            <p:nvPr/>
          </p:nvGrpSpPr>
          <p:grpSpPr bwMode="auto">
            <a:xfrm>
              <a:off x="138114" y="6362429"/>
              <a:ext cx="4500798" cy="411137"/>
              <a:chOff x="14858" y="6031800"/>
              <a:chExt cx="7310482" cy="703818"/>
            </a:xfrm>
          </p:grpSpPr>
          <p:pic>
            <p:nvPicPr>
              <p:cNvPr id="1434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Environmental Protection Institute</a:t>
                </a:r>
                <a:endParaRPr lang="hr-HR" sz="1200" dirty="0">
                  <a:latin typeface="Arial Narrow" pitchFamily="34" charset="0"/>
                  <a:cs typeface="+mn-cs"/>
                </a:endParaRP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1358" y="1300032"/>
            <a:ext cx="6799091" cy="4778899"/>
          </a:xfrm>
          <a:prstGeom prst="rect">
            <a:avLst/>
          </a:prstGeom>
        </p:spPr>
      </p:pic>
      <p:pic>
        <p:nvPicPr>
          <p:cNvPr id="3" name="Picture 2"/>
          <p:cNvPicPr>
            <a:picLocks/>
          </p:cNvPicPr>
          <p:nvPr/>
        </p:nvPicPr>
        <p:blipFill>
          <a:blip r:embed="rId6">
            <a:extLst>
              <a:ext uri="{28A0092B-C50C-407E-A947-70E740481C1C}">
                <a14:useLocalDpi xmlns:a14="http://schemas.microsoft.com/office/drawing/2010/main" val="0"/>
              </a:ext>
            </a:extLst>
          </a:blip>
          <a:stretch>
            <a:fillRect/>
          </a:stretch>
        </p:blipFill>
        <p:spPr>
          <a:xfrm>
            <a:off x="1836765" y="2478386"/>
            <a:ext cx="1260000" cy="50400"/>
          </a:xfrm>
          <a:prstGeom prst="rect">
            <a:avLst/>
          </a:prstGeom>
        </p:spPr>
      </p:pic>
      <p:pic>
        <p:nvPicPr>
          <p:cNvPr id="12" name="Picture 11"/>
          <p:cNvPicPr>
            <a:picLocks/>
          </p:cNvPicPr>
          <p:nvPr/>
        </p:nvPicPr>
        <p:blipFill>
          <a:blip r:embed="rId6">
            <a:extLst>
              <a:ext uri="{28A0092B-C50C-407E-A947-70E740481C1C}">
                <a14:useLocalDpi xmlns:a14="http://schemas.microsoft.com/office/drawing/2010/main" val="0"/>
              </a:ext>
            </a:extLst>
          </a:blip>
          <a:stretch>
            <a:fillRect/>
          </a:stretch>
        </p:blipFill>
        <p:spPr>
          <a:xfrm rot="2683383">
            <a:off x="2779132" y="2937734"/>
            <a:ext cx="2052000" cy="50400"/>
          </a:xfrm>
          <a:prstGeom prst="rect">
            <a:avLst/>
          </a:prstGeom>
        </p:spPr>
      </p:pic>
      <p:pic>
        <p:nvPicPr>
          <p:cNvPr id="13" name="Picture 12"/>
          <p:cNvPicPr>
            <a:picLocks/>
          </p:cNvPicPr>
          <p:nvPr/>
        </p:nvPicPr>
        <p:blipFill>
          <a:blip r:embed="rId6">
            <a:extLst>
              <a:ext uri="{28A0092B-C50C-407E-A947-70E740481C1C}">
                <a14:useLocalDpi xmlns:a14="http://schemas.microsoft.com/office/drawing/2010/main" val="0"/>
              </a:ext>
            </a:extLst>
          </a:blip>
          <a:stretch>
            <a:fillRect/>
          </a:stretch>
        </p:blipFill>
        <p:spPr>
          <a:xfrm>
            <a:off x="1836765" y="3886032"/>
            <a:ext cx="1260000" cy="50400"/>
          </a:xfrm>
          <a:prstGeom prst="rect">
            <a:avLst/>
          </a:prstGeom>
        </p:spPr>
      </p:pic>
      <p:pic>
        <p:nvPicPr>
          <p:cNvPr id="14" name="Picture 13"/>
          <p:cNvPicPr>
            <a:picLocks/>
          </p:cNvPicPr>
          <p:nvPr/>
        </p:nvPicPr>
        <p:blipFill>
          <a:blip r:embed="rId6">
            <a:extLst>
              <a:ext uri="{28A0092B-C50C-407E-A947-70E740481C1C}">
                <a14:useLocalDpi xmlns:a14="http://schemas.microsoft.com/office/drawing/2010/main" val="0"/>
              </a:ext>
            </a:extLst>
          </a:blip>
          <a:stretch>
            <a:fillRect/>
          </a:stretch>
        </p:blipFill>
        <p:spPr>
          <a:xfrm>
            <a:off x="1836765" y="5455784"/>
            <a:ext cx="1260000" cy="50400"/>
          </a:xfrm>
          <a:prstGeom prst="rect">
            <a:avLst/>
          </a:prstGeom>
        </p:spPr>
      </p:pic>
      <p:pic>
        <p:nvPicPr>
          <p:cNvPr id="15" name="Picture 14"/>
          <p:cNvPicPr>
            <a:picLocks/>
          </p:cNvPicPr>
          <p:nvPr/>
        </p:nvPicPr>
        <p:blipFill>
          <a:blip r:embed="rId6">
            <a:extLst>
              <a:ext uri="{28A0092B-C50C-407E-A947-70E740481C1C}">
                <a14:useLocalDpi xmlns:a14="http://schemas.microsoft.com/office/drawing/2010/main" val="0"/>
              </a:ext>
            </a:extLst>
          </a:blip>
          <a:stretch>
            <a:fillRect/>
          </a:stretch>
        </p:blipFill>
        <p:spPr>
          <a:xfrm rot="497436">
            <a:off x="3054141" y="3721323"/>
            <a:ext cx="1512000" cy="50400"/>
          </a:xfrm>
          <a:prstGeom prst="rect">
            <a:avLst/>
          </a:prstGeom>
        </p:spPr>
      </p:pic>
      <p:pic>
        <p:nvPicPr>
          <p:cNvPr id="16" name="Picture 15"/>
          <p:cNvPicPr>
            <a:picLocks/>
          </p:cNvPicPr>
          <p:nvPr/>
        </p:nvPicPr>
        <p:blipFill>
          <a:blip r:embed="rId6">
            <a:extLst>
              <a:ext uri="{28A0092B-C50C-407E-A947-70E740481C1C}">
                <a14:useLocalDpi xmlns:a14="http://schemas.microsoft.com/office/drawing/2010/main" val="0"/>
              </a:ext>
            </a:extLst>
          </a:blip>
          <a:stretch>
            <a:fillRect/>
          </a:stretch>
        </p:blipFill>
        <p:spPr>
          <a:xfrm rot="19389360">
            <a:off x="2890166" y="4650233"/>
            <a:ext cx="1836000" cy="50400"/>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03992" y="3133417"/>
            <a:ext cx="539925" cy="539925"/>
          </a:xfrm>
          <a:prstGeom prst="rect">
            <a:avLst/>
          </a:prstGeom>
        </p:spPr>
      </p:pic>
      <p:pic>
        <p:nvPicPr>
          <p:cNvPr id="8" name="Picture 7"/>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5107537" y="3876054"/>
            <a:ext cx="432000" cy="50400"/>
          </a:xfrm>
          <a:prstGeom prst="rect">
            <a:avLst/>
          </a:prstGeom>
        </p:spPr>
      </p:pic>
      <p:pic>
        <p:nvPicPr>
          <p:cNvPr id="21" name="Picture 20"/>
          <p:cNvPicPr>
            <a:picLocks/>
          </p:cNvPicPr>
          <p:nvPr/>
        </p:nvPicPr>
        <p:blipFill>
          <a:blip r:embed="rId8" cstate="print">
            <a:extLst>
              <a:ext uri="{28A0092B-C50C-407E-A947-70E740481C1C}">
                <a14:useLocalDpi xmlns:a14="http://schemas.microsoft.com/office/drawing/2010/main" val="0"/>
              </a:ext>
            </a:extLst>
          </a:blip>
          <a:stretch>
            <a:fillRect/>
          </a:stretch>
        </p:blipFill>
        <p:spPr>
          <a:xfrm rot="16200000">
            <a:off x="5298337" y="3685254"/>
            <a:ext cx="432000" cy="50400"/>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25690" y="3639464"/>
            <a:ext cx="504825" cy="504825"/>
          </a:xfrm>
          <a:prstGeom prst="rect">
            <a:avLst/>
          </a:prstGeom>
        </p:spPr>
      </p:pic>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49900" y="1800430"/>
            <a:ext cx="285750" cy="276225"/>
          </a:xfrm>
          <a:prstGeom prst="rect">
            <a:avLst/>
          </a:prstGeom>
        </p:spPr>
      </p:pic>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72100" y="3129503"/>
            <a:ext cx="641350" cy="238125"/>
          </a:xfrm>
          <a:prstGeom prst="rect">
            <a:avLst/>
          </a:prstGeom>
        </p:spPr>
      </p:pic>
      <p:pic>
        <p:nvPicPr>
          <p:cNvPr id="22" name="Picture 21"/>
          <p:cNvPicPr>
            <a:picLocks/>
          </p:cNvPicPr>
          <p:nvPr/>
        </p:nvPicPr>
        <p:blipFill>
          <a:blip r:embed="rId12">
            <a:extLst>
              <a:ext uri="{28A0092B-C50C-407E-A947-70E740481C1C}">
                <a14:useLocalDpi xmlns:a14="http://schemas.microsoft.com/office/drawing/2010/main" val="0"/>
              </a:ext>
            </a:extLst>
          </a:blip>
          <a:stretch>
            <a:fillRect/>
          </a:stretch>
        </p:blipFill>
        <p:spPr>
          <a:xfrm rot="5400000">
            <a:off x="4954774" y="4170541"/>
            <a:ext cx="1476000" cy="123825"/>
          </a:xfrm>
          <a:prstGeom prst="rect">
            <a:avLst/>
          </a:prstGeom>
        </p:spPr>
      </p:pic>
      <p:pic>
        <p:nvPicPr>
          <p:cNvPr id="26" name="Picture 25"/>
          <p:cNvPicPr>
            <a:picLocks/>
          </p:cNvPicPr>
          <p:nvPr/>
        </p:nvPicPr>
        <p:blipFill>
          <a:blip r:embed="rId12">
            <a:extLst>
              <a:ext uri="{28A0092B-C50C-407E-A947-70E740481C1C}">
                <a14:useLocalDpi xmlns:a14="http://schemas.microsoft.com/office/drawing/2010/main" val="0"/>
              </a:ext>
            </a:extLst>
          </a:blip>
          <a:stretch>
            <a:fillRect/>
          </a:stretch>
        </p:blipFill>
        <p:spPr>
          <a:xfrm rot="10800000">
            <a:off x="4926687" y="4593317"/>
            <a:ext cx="828000" cy="123825"/>
          </a:xfrm>
          <a:prstGeom prst="rect">
            <a:avLst/>
          </a:prstGeom>
        </p:spPr>
      </p:pic>
      <p:pic>
        <p:nvPicPr>
          <p:cNvPr id="27" name="Picture 26"/>
          <p:cNvPicPr>
            <a:picLocks/>
          </p:cNvPicPr>
          <p:nvPr/>
        </p:nvPicPr>
        <p:blipFill>
          <a:blip r:embed="rId12">
            <a:extLst>
              <a:ext uri="{28A0092B-C50C-407E-A947-70E740481C1C}">
                <a14:useLocalDpi xmlns:a14="http://schemas.microsoft.com/office/drawing/2010/main" val="0"/>
              </a:ext>
            </a:extLst>
          </a:blip>
          <a:stretch>
            <a:fillRect/>
          </a:stretch>
        </p:blipFill>
        <p:spPr>
          <a:xfrm>
            <a:off x="5630861" y="4593318"/>
            <a:ext cx="828000" cy="123825"/>
          </a:xfrm>
          <a:prstGeom prst="rect">
            <a:avLst/>
          </a:prstGeom>
        </p:spPr>
      </p:pic>
      <p:pic>
        <p:nvPicPr>
          <p:cNvPr id="23" name="Picture 2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143695" y="3862191"/>
            <a:ext cx="609600" cy="609600"/>
          </a:xfrm>
          <a:prstGeom prst="rect">
            <a:avLst/>
          </a:prstGeom>
        </p:spPr>
      </p:pic>
      <p:pic>
        <p:nvPicPr>
          <p:cNvPr id="29" name="Picture 2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154061" y="2353334"/>
            <a:ext cx="609600" cy="609600"/>
          </a:xfrm>
          <a:prstGeom prst="rect">
            <a:avLst/>
          </a:prstGeom>
        </p:spPr>
      </p:pic>
      <p:pic>
        <p:nvPicPr>
          <p:cNvPr id="24" name="Picture 2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894936" y="4900842"/>
            <a:ext cx="1628288" cy="902425"/>
          </a:xfrm>
          <a:prstGeom prst="rect">
            <a:avLst/>
          </a:prstGeom>
        </p:spPr>
      </p:pic>
      <p:grpSp>
        <p:nvGrpSpPr>
          <p:cNvPr id="28" name="Group 3"/>
          <p:cNvGrpSpPr>
            <a:grpSpLocks noChangeAspect="1"/>
          </p:cNvGrpSpPr>
          <p:nvPr/>
        </p:nvGrpSpPr>
        <p:grpSpPr bwMode="auto">
          <a:xfrm>
            <a:off x="442354" y="6362429"/>
            <a:ext cx="4500798" cy="411137"/>
            <a:chOff x="14858" y="6031800"/>
            <a:chExt cx="7310482" cy="703818"/>
          </a:xfrm>
        </p:grpSpPr>
        <p:pic>
          <p:nvPicPr>
            <p:cNvPr id="3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Rectangle 30"/>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grpSp>
        <p:nvGrpSpPr>
          <p:cNvPr id="32" name="Group 3"/>
          <p:cNvGrpSpPr>
            <a:grpSpLocks noChangeAspect="1"/>
          </p:cNvGrpSpPr>
          <p:nvPr/>
        </p:nvGrpSpPr>
        <p:grpSpPr bwMode="auto">
          <a:xfrm>
            <a:off x="442354" y="6362429"/>
            <a:ext cx="4500798" cy="411137"/>
            <a:chOff x="14858" y="6031800"/>
            <a:chExt cx="7310482" cy="703818"/>
          </a:xfrm>
        </p:grpSpPr>
        <p:pic>
          <p:nvPicPr>
            <p:cNvPr id="3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3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35" name="Rectangle 34"/>
          <p:cNvSpPr/>
          <p:nvPr/>
        </p:nvSpPr>
        <p:spPr>
          <a:xfrm>
            <a:off x="522543" y="626855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347479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circle(in)">
                                      <p:cBhvr>
                                        <p:cTn id="25" dur="2000"/>
                                        <p:tgtEl>
                                          <p:spTgt spid="3"/>
                                        </p:tgtEl>
                                      </p:cBhvr>
                                    </p:animEffect>
                                  </p:childTnLst>
                                </p:cTn>
                              </p:par>
                              <p:par>
                                <p:cTn id="26" presetID="6" presetClass="entr" presetSubtype="16"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circle(in)">
                                      <p:cBhvr>
                                        <p:cTn id="28" dur="2000"/>
                                        <p:tgtEl>
                                          <p:spTgt spid="12"/>
                                        </p:tgtEl>
                                      </p:cBhvr>
                                    </p:animEffect>
                                  </p:childTnLst>
                                </p:cTn>
                              </p:par>
                              <p:par>
                                <p:cTn id="29" presetID="6" presetClass="entr" presetSubtype="16"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circle(in)">
                                      <p:cBhvr>
                                        <p:cTn id="31" dur="2000"/>
                                        <p:tgtEl>
                                          <p:spTgt spid="13"/>
                                        </p:tgtEl>
                                      </p:cBhvr>
                                    </p:animEffect>
                                  </p:childTnLst>
                                </p:cTn>
                              </p:par>
                              <p:par>
                                <p:cTn id="32" presetID="6" presetClass="entr" presetSubtype="16"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circle(in)">
                                      <p:cBhvr>
                                        <p:cTn id="34" dur="2000"/>
                                        <p:tgtEl>
                                          <p:spTgt spid="14"/>
                                        </p:tgtEl>
                                      </p:cBhvr>
                                    </p:animEffect>
                                  </p:childTnLst>
                                </p:cTn>
                              </p:par>
                              <p:par>
                                <p:cTn id="35" presetID="6" presetClass="entr" presetSubtype="16"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circle(in)">
                                      <p:cBhvr>
                                        <p:cTn id="37" dur="2000"/>
                                        <p:tgtEl>
                                          <p:spTgt spid="15"/>
                                        </p:tgtEl>
                                      </p:cBhvr>
                                    </p:animEffect>
                                  </p:childTnLst>
                                </p:cTn>
                              </p:par>
                              <p:par>
                                <p:cTn id="38" presetID="6" presetClass="entr" presetSubtype="16"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circle(in)">
                                      <p:cBhvr>
                                        <p:cTn id="40" dur="2000"/>
                                        <p:tgtEl>
                                          <p:spTgt spid="16"/>
                                        </p:tgtEl>
                                      </p:cBhvr>
                                    </p:animEffect>
                                  </p:childTnLst>
                                </p:cTn>
                              </p:par>
                              <p:par>
                                <p:cTn id="41" presetID="6" presetClass="entr" presetSubtype="16" fill="hold" nodeType="with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circle(in)">
                                      <p:cBhvr>
                                        <p:cTn id="43" dur="2000"/>
                                        <p:tgtEl>
                                          <p:spTgt spid="4"/>
                                        </p:tgtEl>
                                      </p:cBhvr>
                                    </p:animEffect>
                                  </p:childTnLst>
                                </p:cTn>
                              </p:par>
                              <p:par>
                                <p:cTn id="44" presetID="6" presetClass="entr" presetSubtype="16" fill="hold"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circle(in)">
                                      <p:cBhvr>
                                        <p:cTn id="46" dur="2000"/>
                                        <p:tgtEl>
                                          <p:spTgt spid="8"/>
                                        </p:tgtEl>
                                      </p:cBhvr>
                                    </p:animEffect>
                                  </p:childTnLst>
                                </p:cTn>
                              </p:par>
                              <p:par>
                                <p:cTn id="47" presetID="6" presetClass="entr" presetSubtype="16"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circle(in)">
                                      <p:cBhvr>
                                        <p:cTn id="49" dur="2000"/>
                                        <p:tgtEl>
                                          <p:spTgt spid="21"/>
                                        </p:tgtEl>
                                      </p:cBhvr>
                                    </p:animEffect>
                                  </p:childTnLst>
                                </p:cTn>
                              </p:par>
                              <p:par>
                                <p:cTn id="50" presetID="6" presetClass="entr" presetSubtype="16" fill="hold"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circle(in)">
                                      <p:cBhvr>
                                        <p:cTn id="52" dur="2000"/>
                                        <p:tgtEl>
                                          <p:spTgt spid="10"/>
                                        </p:tgtEl>
                                      </p:cBhvr>
                                    </p:animEffect>
                                  </p:childTnLst>
                                </p:cTn>
                              </p:par>
                              <p:par>
                                <p:cTn id="53" presetID="6" presetClass="entr" presetSubtype="16"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circle(in)">
                                      <p:cBhvr>
                                        <p:cTn id="55" dur="2000"/>
                                        <p:tgtEl>
                                          <p:spTgt spid="17"/>
                                        </p:tgtEl>
                                      </p:cBhvr>
                                    </p:animEffect>
                                  </p:childTnLst>
                                </p:cTn>
                              </p:par>
                              <p:par>
                                <p:cTn id="56" presetID="6" presetClass="entr" presetSubtype="16" fill="hold"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circle(in)">
                                      <p:cBhvr>
                                        <p:cTn id="58" dur="2000"/>
                                        <p:tgtEl>
                                          <p:spTgt spid="20"/>
                                        </p:tgtEl>
                                      </p:cBhvr>
                                    </p:animEffect>
                                  </p:childTnLst>
                                </p:cTn>
                              </p:par>
                              <p:par>
                                <p:cTn id="59" presetID="6" presetClass="entr" presetSubtype="16" fill="hold"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circle(in)">
                                      <p:cBhvr>
                                        <p:cTn id="61" dur="2000"/>
                                        <p:tgtEl>
                                          <p:spTgt spid="22"/>
                                        </p:tgtEl>
                                      </p:cBhvr>
                                    </p:animEffect>
                                  </p:childTnLst>
                                </p:cTn>
                              </p:par>
                              <p:par>
                                <p:cTn id="62" presetID="6" presetClass="entr" presetSubtype="16" fill="hold"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circle(in)">
                                      <p:cBhvr>
                                        <p:cTn id="64" dur="2000"/>
                                        <p:tgtEl>
                                          <p:spTgt spid="26"/>
                                        </p:tgtEl>
                                      </p:cBhvr>
                                    </p:animEffect>
                                  </p:childTnLst>
                                </p:cTn>
                              </p:par>
                              <p:par>
                                <p:cTn id="65" presetID="6" presetClass="entr" presetSubtype="16" fill="hold"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circle(in)">
                                      <p:cBhvr>
                                        <p:cTn id="67" dur="2000"/>
                                        <p:tgtEl>
                                          <p:spTgt spid="27"/>
                                        </p:tgtEl>
                                      </p:cBhvr>
                                    </p:animEffect>
                                  </p:childTnLst>
                                </p:cTn>
                              </p:par>
                              <p:par>
                                <p:cTn id="68" presetID="6" presetClass="entr" presetSubtype="16" fill="hold" nodeType="with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circle(in)">
                                      <p:cBhvr>
                                        <p:cTn id="70" dur="2000"/>
                                        <p:tgtEl>
                                          <p:spTgt spid="23"/>
                                        </p:tgtEl>
                                      </p:cBhvr>
                                    </p:animEffect>
                                  </p:childTnLst>
                                </p:cTn>
                              </p:par>
                              <p:par>
                                <p:cTn id="71" presetID="6" presetClass="entr" presetSubtype="16" fill="hold"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circle(in)">
                                      <p:cBhvr>
                                        <p:cTn id="73" dur="2000"/>
                                        <p:tgtEl>
                                          <p:spTgt spid="29"/>
                                        </p:tgtEl>
                                      </p:cBhvr>
                                    </p:animEffect>
                                  </p:childTnLst>
                                </p:cTn>
                              </p:par>
                              <p:par>
                                <p:cTn id="74" presetID="6" presetClass="entr" presetSubtype="16" fill="hold" nodeType="with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circle(in)">
                                      <p:cBhvr>
                                        <p:cTn id="76"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95974" y="106869"/>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a:t>
            </a:r>
            <a:r>
              <a:rPr lang="pl-PL" sz="2800" b="1" dirty="0" smtClean="0">
                <a:solidFill>
                  <a:schemeClr val="tx2"/>
                </a:solidFill>
                <a:effectLst>
                  <a:glow>
                    <a:srgbClr val="7F7F7F">
                      <a:alpha val="35000"/>
                    </a:srgbClr>
                  </a:glow>
                </a:effectLst>
              </a:rPr>
              <a:t>8.3 </a:t>
            </a:r>
            <a:r>
              <a:rPr lang="en-GB" sz="2800" b="1" dirty="0" smtClean="0">
                <a:solidFill>
                  <a:schemeClr val="tx2"/>
                </a:solidFill>
                <a:effectLst>
                  <a:glow>
                    <a:srgbClr val="7F7F7F">
                      <a:alpha val="35000"/>
                    </a:srgbClr>
                  </a:glow>
                </a:effectLst>
              </a:rPr>
              <a:t>Maintenance of the monitoring stations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95974" y="748360"/>
            <a:ext cx="8362950" cy="523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hr-HR" sz="2400" b="1" dirty="0" smtClean="0">
                <a:solidFill>
                  <a:schemeClr val="tx2"/>
                </a:solidFill>
              </a:rPr>
              <a:t>R</a:t>
            </a:r>
            <a:r>
              <a:rPr lang="en-GB" sz="2400" b="1" dirty="0" err="1" smtClean="0">
                <a:solidFill>
                  <a:schemeClr val="tx2"/>
                </a:solidFill>
              </a:rPr>
              <a:t>egular</a:t>
            </a:r>
            <a:r>
              <a:rPr lang="en-GB" sz="2400" b="1" dirty="0" smtClean="0">
                <a:solidFill>
                  <a:schemeClr val="tx2"/>
                </a:solidFill>
              </a:rPr>
              <a:t> maintenance</a:t>
            </a:r>
            <a:endParaRPr lang="hr-HR" sz="2400" b="1" dirty="0" smtClean="0">
              <a:solidFill>
                <a:schemeClr val="tx2"/>
              </a:solidFill>
            </a:endParaRPr>
          </a:p>
          <a:p>
            <a:pPr marL="742950" lvl="1" indent="-285750">
              <a:spcBef>
                <a:spcPct val="20000"/>
              </a:spcBef>
              <a:buFont typeface="Arial" charset="0"/>
              <a:buChar char="–"/>
            </a:pPr>
            <a:r>
              <a:rPr lang="en-GB" sz="2000" dirty="0" smtClean="0">
                <a:solidFill>
                  <a:srgbClr val="0070C0"/>
                </a:solidFill>
              </a:rPr>
              <a:t>Two weeks regular visits</a:t>
            </a:r>
            <a:r>
              <a:rPr lang="hr-HR" sz="2000" dirty="0" smtClean="0">
                <a:solidFill>
                  <a:srgbClr val="0070C0"/>
                </a:solidFill>
              </a:rPr>
              <a:t> </a:t>
            </a:r>
          </a:p>
          <a:p>
            <a:pPr marL="742950" lvl="1" indent="-285750">
              <a:spcBef>
                <a:spcPct val="20000"/>
              </a:spcBef>
              <a:buFont typeface="Arial" charset="0"/>
              <a:buChar char="–"/>
            </a:pPr>
            <a:r>
              <a:rPr lang="en-GB" sz="2000" dirty="0" smtClean="0">
                <a:solidFill>
                  <a:srgbClr val="0070C0"/>
                </a:solidFill>
              </a:rPr>
              <a:t>I</a:t>
            </a:r>
            <a:r>
              <a:rPr lang="hr-HR" sz="2000" dirty="0" err="1" smtClean="0">
                <a:solidFill>
                  <a:srgbClr val="0070C0"/>
                </a:solidFill>
              </a:rPr>
              <a:t>nfrastru</a:t>
            </a:r>
            <a:r>
              <a:rPr lang="en-GB" sz="2000" dirty="0" smtClean="0">
                <a:solidFill>
                  <a:srgbClr val="0070C0"/>
                </a:solidFill>
              </a:rPr>
              <a:t>c</a:t>
            </a:r>
            <a:r>
              <a:rPr lang="hr-HR" sz="2000" dirty="0" smtClean="0">
                <a:solidFill>
                  <a:srgbClr val="0070C0"/>
                </a:solidFill>
              </a:rPr>
              <a:t>ture</a:t>
            </a:r>
            <a:r>
              <a:rPr lang="en-GB" sz="2000" dirty="0" smtClean="0">
                <a:solidFill>
                  <a:srgbClr val="0070C0"/>
                </a:solidFill>
              </a:rPr>
              <a:t> checking</a:t>
            </a:r>
            <a:r>
              <a:rPr lang="hr-HR" sz="2000" dirty="0" smtClean="0">
                <a:solidFill>
                  <a:srgbClr val="0070C0"/>
                </a:solidFill>
              </a:rPr>
              <a:t>, </a:t>
            </a:r>
            <a:r>
              <a:rPr lang="en-GB" sz="2000" dirty="0" smtClean="0">
                <a:solidFill>
                  <a:srgbClr val="0070C0"/>
                </a:solidFill>
              </a:rPr>
              <a:t>exchange of </a:t>
            </a:r>
            <a:r>
              <a:rPr lang="hr-HR" sz="2000" dirty="0" smtClean="0">
                <a:solidFill>
                  <a:srgbClr val="0070C0"/>
                </a:solidFill>
              </a:rPr>
              <a:t>filtar</a:t>
            </a:r>
            <a:r>
              <a:rPr lang="en-GB" sz="2000" dirty="0" smtClean="0">
                <a:solidFill>
                  <a:srgbClr val="0070C0"/>
                </a:solidFill>
              </a:rPr>
              <a:t>s </a:t>
            </a:r>
            <a:r>
              <a:rPr lang="hr-HR" sz="2000" dirty="0" smtClean="0">
                <a:solidFill>
                  <a:srgbClr val="0070C0"/>
                </a:solidFill>
              </a:rPr>
              <a:t>, </a:t>
            </a:r>
            <a:r>
              <a:rPr lang="en-GB" sz="2000" dirty="0" smtClean="0">
                <a:solidFill>
                  <a:srgbClr val="0070C0"/>
                </a:solidFill>
              </a:rPr>
              <a:t>minor corrections</a:t>
            </a:r>
            <a:r>
              <a:rPr lang="hr-HR" sz="2000" dirty="0" smtClean="0">
                <a:solidFill>
                  <a:srgbClr val="0070C0"/>
                </a:solidFill>
              </a:rPr>
              <a:t>, </a:t>
            </a:r>
            <a:r>
              <a:rPr lang="en-GB" sz="2000" dirty="0" smtClean="0">
                <a:solidFill>
                  <a:srgbClr val="0070C0"/>
                </a:solidFill>
              </a:rPr>
              <a:t>devices parameter control</a:t>
            </a:r>
            <a:endParaRPr lang="hr-HR" sz="2000" dirty="0" smtClean="0">
              <a:solidFill>
                <a:srgbClr val="0070C0"/>
              </a:solidFill>
            </a:endParaRPr>
          </a:p>
          <a:p>
            <a:pPr marL="342900" indent="-342900">
              <a:spcBef>
                <a:spcPct val="20000"/>
              </a:spcBef>
              <a:buFont typeface="Arial" charset="0"/>
              <a:buChar char="•"/>
            </a:pPr>
            <a:r>
              <a:rPr lang="hr-HR" sz="2400" b="1" dirty="0" err="1" smtClean="0">
                <a:solidFill>
                  <a:schemeClr val="tx2"/>
                </a:solidFill>
              </a:rPr>
              <a:t>Interven</a:t>
            </a:r>
            <a:r>
              <a:rPr lang="en-GB" sz="2400" b="1" dirty="0" err="1" smtClean="0">
                <a:solidFill>
                  <a:schemeClr val="tx2"/>
                </a:solidFill>
              </a:rPr>
              <a:t>tion</a:t>
            </a:r>
            <a:endParaRPr lang="hr-HR" sz="2400" b="1" dirty="0" smtClean="0">
              <a:solidFill>
                <a:schemeClr val="tx2"/>
              </a:solidFill>
            </a:endParaRPr>
          </a:p>
          <a:p>
            <a:pPr marL="742950" lvl="1" indent="-285750">
              <a:spcBef>
                <a:spcPct val="20000"/>
              </a:spcBef>
              <a:buFont typeface="Arial" charset="0"/>
              <a:buChar char="–"/>
            </a:pPr>
            <a:r>
              <a:rPr lang="en-GB" sz="2000" dirty="0" smtClean="0">
                <a:solidFill>
                  <a:srgbClr val="0070C0"/>
                </a:solidFill>
              </a:rPr>
              <a:t>Extraordinary </a:t>
            </a:r>
            <a:r>
              <a:rPr lang="en-GB" sz="2000" dirty="0">
                <a:solidFill>
                  <a:srgbClr val="0070C0"/>
                </a:solidFill>
              </a:rPr>
              <a:t>arrivals to the location upon </a:t>
            </a:r>
            <a:r>
              <a:rPr lang="en-GB" sz="2000" dirty="0" smtClean="0">
                <a:solidFill>
                  <a:srgbClr val="0070C0"/>
                </a:solidFill>
              </a:rPr>
              <a:t>call</a:t>
            </a:r>
          </a:p>
          <a:p>
            <a:pPr marL="742950" lvl="1" indent="-285750">
              <a:spcBef>
                <a:spcPct val="20000"/>
              </a:spcBef>
              <a:buFont typeface="Arial" charset="0"/>
              <a:buChar char="–"/>
            </a:pPr>
            <a:r>
              <a:rPr lang="en-GB" sz="2000" dirty="0" smtClean="0">
                <a:solidFill>
                  <a:srgbClr val="0070C0"/>
                </a:solidFill>
              </a:rPr>
              <a:t>carry out activities outside the regular maintenance, for example failures, interruptions of operation</a:t>
            </a:r>
            <a:r>
              <a:rPr lang="en-GB" sz="2000" dirty="0">
                <a:solidFill>
                  <a:srgbClr val="0070C0"/>
                </a:solidFill>
              </a:rPr>
              <a:t>, system blockage caused by power supply </a:t>
            </a:r>
            <a:r>
              <a:rPr lang="en-GB" sz="2000" dirty="0" smtClean="0">
                <a:solidFill>
                  <a:srgbClr val="0070C0"/>
                </a:solidFill>
              </a:rPr>
              <a:t>interruption</a:t>
            </a:r>
          </a:p>
          <a:p>
            <a:pPr marL="800100" lvl="1" indent="-342900">
              <a:spcBef>
                <a:spcPct val="20000"/>
              </a:spcBef>
              <a:buFont typeface="Arial" panose="020B0604020202020204" pitchFamily="34" charset="0"/>
              <a:buChar char="•"/>
            </a:pPr>
            <a:r>
              <a:rPr lang="en-GB" sz="2400" b="1" dirty="0" smtClean="0">
                <a:solidFill>
                  <a:schemeClr val="tx2"/>
                </a:solidFill>
              </a:rPr>
              <a:t>Annual service</a:t>
            </a:r>
            <a:endParaRPr lang="hr-HR" sz="2400" b="1" dirty="0">
              <a:solidFill>
                <a:schemeClr val="tx2"/>
              </a:solidFill>
            </a:endParaRPr>
          </a:p>
          <a:p>
            <a:pPr marL="742950" lvl="1" indent="-285750">
              <a:spcBef>
                <a:spcPct val="20000"/>
              </a:spcBef>
              <a:buFont typeface="Arial" charset="0"/>
              <a:buChar char="–"/>
            </a:pPr>
            <a:r>
              <a:rPr lang="hr-HR" sz="2000" dirty="0" err="1" smtClean="0">
                <a:solidFill>
                  <a:srgbClr val="0070C0"/>
                </a:solidFill>
              </a:rPr>
              <a:t>works</a:t>
            </a:r>
            <a:r>
              <a:rPr lang="hr-HR" sz="2000" dirty="0" smtClean="0">
                <a:solidFill>
                  <a:srgbClr val="0070C0"/>
                </a:solidFill>
              </a:rPr>
              <a:t> on </a:t>
            </a:r>
            <a:r>
              <a:rPr lang="hr-HR" sz="2000" dirty="0" err="1" smtClean="0">
                <a:solidFill>
                  <a:srgbClr val="0070C0"/>
                </a:solidFill>
              </a:rPr>
              <a:t>infrastructure</a:t>
            </a:r>
            <a:r>
              <a:rPr lang="hr-HR" sz="2000" dirty="0" smtClean="0">
                <a:solidFill>
                  <a:srgbClr val="0070C0"/>
                </a:solidFill>
              </a:rPr>
              <a:t> (</a:t>
            </a:r>
            <a:r>
              <a:rPr lang="hr-HR" sz="2000" dirty="0" err="1" smtClean="0">
                <a:solidFill>
                  <a:srgbClr val="0070C0"/>
                </a:solidFill>
              </a:rPr>
              <a:t>air-conditioners</a:t>
            </a:r>
            <a:r>
              <a:rPr lang="hr-HR" sz="2000" dirty="0" smtClean="0">
                <a:solidFill>
                  <a:srgbClr val="0070C0"/>
                </a:solidFill>
              </a:rPr>
              <a:t>, </a:t>
            </a:r>
            <a:r>
              <a:rPr lang="en-GB" sz="2000" dirty="0" smtClean="0">
                <a:solidFill>
                  <a:srgbClr val="0070C0"/>
                </a:solidFill>
              </a:rPr>
              <a:t>suctions</a:t>
            </a:r>
            <a:r>
              <a:rPr lang="hr-HR" sz="2000" dirty="0" smtClean="0">
                <a:solidFill>
                  <a:srgbClr val="0070C0"/>
                </a:solidFill>
              </a:rPr>
              <a:t>, </a:t>
            </a:r>
            <a:r>
              <a:rPr lang="hr-HR" sz="2000" dirty="0" err="1" smtClean="0">
                <a:solidFill>
                  <a:srgbClr val="0070C0"/>
                </a:solidFill>
              </a:rPr>
              <a:t>pipes</a:t>
            </a:r>
            <a:r>
              <a:rPr lang="hr-HR" sz="2000" dirty="0" smtClean="0">
                <a:solidFill>
                  <a:srgbClr val="0070C0"/>
                </a:solidFill>
              </a:rPr>
              <a:t> ...)</a:t>
            </a:r>
            <a:endParaRPr lang="en-GB" sz="2000" dirty="0" smtClean="0">
              <a:solidFill>
                <a:srgbClr val="0070C0"/>
              </a:solidFill>
            </a:endParaRPr>
          </a:p>
          <a:p>
            <a:pPr marL="742950" lvl="1" indent="-285750">
              <a:spcBef>
                <a:spcPct val="20000"/>
              </a:spcBef>
              <a:buFont typeface="Arial" charset="0"/>
              <a:buChar char="–"/>
            </a:pPr>
            <a:r>
              <a:rPr lang="en-GB" sz="2000" dirty="0" smtClean="0">
                <a:solidFill>
                  <a:srgbClr val="0070C0"/>
                </a:solidFill>
              </a:rPr>
              <a:t>the regular changes of spare parts and chemicals in the analysers</a:t>
            </a:r>
          </a:p>
          <a:p>
            <a:pPr marL="800100" lvl="1" indent="-342900">
              <a:spcBef>
                <a:spcPct val="20000"/>
              </a:spcBef>
              <a:buFont typeface="Arial" panose="020B0604020202020204" pitchFamily="34" charset="0"/>
              <a:buChar char="•"/>
            </a:pPr>
            <a:r>
              <a:rPr lang="en-GB" sz="2400" b="1" dirty="0" smtClean="0">
                <a:solidFill>
                  <a:schemeClr val="tx2"/>
                </a:solidFill>
              </a:rPr>
              <a:t>Calibration</a:t>
            </a:r>
            <a:endParaRPr lang="hr-HR" sz="2400" b="1" dirty="0">
              <a:solidFill>
                <a:schemeClr val="tx2"/>
              </a:solidFill>
            </a:endParaRPr>
          </a:p>
          <a:p>
            <a:pPr marL="742950" lvl="1" indent="-285750">
              <a:spcBef>
                <a:spcPct val="20000"/>
              </a:spcBef>
              <a:buFont typeface="Arial" charset="0"/>
              <a:buChar char="–"/>
            </a:pPr>
            <a:r>
              <a:rPr lang="en-GB" sz="2000" dirty="0" smtClean="0">
                <a:solidFill>
                  <a:srgbClr val="0070C0"/>
                </a:solidFill>
              </a:rPr>
              <a:t>usually after a larger intervention or annual service analysers are placed in the initial working range with calibration</a:t>
            </a:r>
            <a:endParaRPr lang="hr-HR" sz="2000" dirty="0" smtClean="0">
              <a:solidFill>
                <a:srgbClr val="0070C0"/>
              </a:solidFill>
            </a:endParaRPr>
          </a:p>
        </p:txBody>
      </p:sp>
      <p:grpSp>
        <p:nvGrpSpPr>
          <p:cNvPr id="6" name="Group 5"/>
          <p:cNvGrpSpPr/>
          <p:nvPr/>
        </p:nvGrpSpPr>
        <p:grpSpPr>
          <a:xfrm>
            <a:off x="376239" y="6334443"/>
            <a:ext cx="4566913" cy="439123"/>
            <a:chOff x="71999" y="6334443"/>
            <a:chExt cx="4566913" cy="439123"/>
          </a:xfrm>
        </p:grpSpPr>
        <p:grpSp>
          <p:nvGrpSpPr>
            <p:cNvPr id="14338" name="Group 3"/>
            <p:cNvGrpSpPr>
              <a:grpSpLocks noChangeAspect="1"/>
            </p:cNvGrpSpPr>
            <p:nvPr/>
          </p:nvGrpSpPr>
          <p:grpSpPr bwMode="auto">
            <a:xfrm>
              <a:off x="138114" y="6362429"/>
              <a:ext cx="4500798" cy="411137"/>
              <a:chOff x="14858" y="6031800"/>
              <a:chExt cx="7310482" cy="703818"/>
            </a:xfrm>
          </p:grpSpPr>
          <p:pic>
            <p:nvPicPr>
              <p:cNvPr id="1434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Environmental Protection Institute</a:t>
                </a:r>
                <a:endParaRPr lang="hr-HR" sz="1200" dirty="0">
                  <a:latin typeface="Arial Narrow" pitchFamily="34" charset="0"/>
                  <a:cs typeface="+mn-cs"/>
                </a:endParaRP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grpSp>
        <p:nvGrpSpPr>
          <p:cNvPr id="10" name="Group 3"/>
          <p:cNvGrpSpPr>
            <a:grpSpLocks noChangeAspect="1"/>
          </p:cNvGrpSpPr>
          <p:nvPr/>
        </p:nvGrpSpPr>
        <p:grpSpPr bwMode="auto">
          <a:xfrm>
            <a:off x="442354" y="6362429"/>
            <a:ext cx="4500798" cy="411137"/>
            <a:chOff x="14858" y="6031800"/>
            <a:chExt cx="7310482" cy="703818"/>
          </a:xfrm>
        </p:grpSpPr>
        <p:pic>
          <p:nvPicPr>
            <p:cNvPr id="1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grpSp>
        <p:nvGrpSpPr>
          <p:cNvPr id="14" name="Group 3"/>
          <p:cNvGrpSpPr>
            <a:grpSpLocks noChangeAspect="1"/>
          </p:cNvGrpSpPr>
          <p:nvPr/>
        </p:nvGrpSpPr>
        <p:grpSpPr bwMode="auto">
          <a:xfrm>
            <a:off x="442354" y="6362429"/>
            <a:ext cx="4500798" cy="411137"/>
            <a:chOff x="14858" y="6031800"/>
            <a:chExt cx="7310482" cy="703818"/>
          </a:xfrm>
        </p:grpSpPr>
        <p:pic>
          <p:nvPicPr>
            <p:cNvPr id="1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7" name="Rectangle 16"/>
          <p:cNvSpPr/>
          <p:nvPr/>
        </p:nvSpPr>
        <p:spPr>
          <a:xfrm>
            <a:off x="522543" y="626855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06134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circle(in)">
                                      <p:cBhvr>
                                        <p:cTn id="12" dur="2000"/>
                                        <p:tgtEl>
                                          <p:spTgt spid="9">
                                            <p:txEl>
                                              <p:pRg st="1" end="1"/>
                                            </p:txEl>
                                          </p:spTgt>
                                        </p:tgtEl>
                                      </p:cBhvr>
                                    </p:animEffect>
                                  </p:childTnLst>
                                </p:cTn>
                              </p:par>
                              <p:par>
                                <p:cTn id="13" presetID="6" presetClass="entr" presetSubtype="16" fill="hold"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circle(in)">
                                      <p:cBhvr>
                                        <p:cTn id="15" dur="2000"/>
                                        <p:tgtEl>
                                          <p:spTgt spid="9">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xEl>
                                              <p:pRg st="3" end="3"/>
                                            </p:txEl>
                                          </p:spTgt>
                                        </p:tgtEl>
                                        <p:attrNameLst>
                                          <p:attrName>style.visibility</p:attrName>
                                        </p:attrNameLst>
                                      </p:cBhvr>
                                      <p:to>
                                        <p:strVal val="visible"/>
                                      </p:to>
                                    </p:set>
                                    <p:animEffect transition="in" filter="fade">
                                      <p:cBhvr>
                                        <p:cTn id="20" dur="500"/>
                                        <p:tgtEl>
                                          <p:spTgt spid="9">
                                            <p:txEl>
                                              <p:pRg st="3" end="3"/>
                                            </p:txEl>
                                          </p:spTgt>
                                        </p:tgtEl>
                                      </p:cBhvr>
                                    </p:animEffect>
                                  </p:childTnLst>
                                </p:cTn>
                              </p:par>
                              <p:par>
                                <p:cTn id="21" presetID="6" presetClass="entr" presetSubtype="16" fill="hold" nodeType="with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Effect transition="in" filter="circle(in)">
                                      <p:cBhvr>
                                        <p:cTn id="23" dur="2000"/>
                                        <p:tgtEl>
                                          <p:spTgt spid="9">
                                            <p:txEl>
                                              <p:pRg st="4" end="4"/>
                                            </p:txEl>
                                          </p:spTgt>
                                        </p:tgtEl>
                                      </p:cBhvr>
                                    </p:animEffect>
                                  </p:childTnLst>
                                </p:cTn>
                              </p:par>
                              <p:par>
                                <p:cTn id="24" presetID="6" presetClass="entr" presetSubtype="16" fill="hold" nodeType="withEffect">
                                  <p:stCondLst>
                                    <p:cond delay="0"/>
                                  </p:stCondLst>
                                  <p:childTnLst>
                                    <p:set>
                                      <p:cBhvr>
                                        <p:cTn id="25" dur="1" fill="hold">
                                          <p:stCondLst>
                                            <p:cond delay="0"/>
                                          </p:stCondLst>
                                        </p:cTn>
                                        <p:tgtEl>
                                          <p:spTgt spid="9">
                                            <p:txEl>
                                              <p:pRg st="5" end="5"/>
                                            </p:txEl>
                                          </p:spTgt>
                                        </p:tgtEl>
                                        <p:attrNameLst>
                                          <p:attrName>style.visibility</p:attrName>
                                        </p:attrNameLst>
                                      </p:cBhvr>
                                      <p:to>
                                        <p:strVal val="visible"/>
                                      </p:to>
                                    </p:set>
                                    <p:animEffect transition="in" filter="circle(in)">
                                      <p:cBhvr>
                                        <p:cTn id="26" dur="2000"/>
                                        <p:tgtEl>
                                          <p:spTgt spid="9">
                                            <p:txEl>
                                              <p:pRg st="5" end="5"/>
                                            </p:txEl>
                                          </p:spTgt>
                                        </p:tgtEl>
                                      </p:cBhvr>
                                    </p:animEffect>
                                  </p:childTnLst>
                                </p:cTn>
                              </p:par>
                              <p:par>
                                <p:cTn id="27" presetID="6" presetClass="entr" presetSubtype="16" fill="hold" nodeType="withEffect">
                                  <p:stCondLst>
                                    <p:cond delay="0"/>
                                  </p:stCondLst>
                                  <p:childTnLst>
                                    <p:set>
                                      <p:cBhvr>
                                        <p:cTn id="28" dur="1" fill="hold">
                                          <p:stCondLst>
                                            <p:cond delay="0"/>
                                          </p:stCondLst>
                                        </p:cTn>
                                        <p:tgtEl>
                                          <p:spTgt spid="9">
                                            <p:txEl>
                                              <p:pRg st="6" end="6"/>
                                            </p:txEl>
                                          </p:spTgt>
                                        </p:tgtEl>
                                        <p:attrNameLst>
                                          <p:attrName>style.visibility</p:attrName>
                                        </p:attrNameLst>
                                      </p:cBhvr>
                                      <p:to>
                                        <p:strVal val="visible"/>
                                      </p:to>
                                    </p:set>
                                    <p:animEffect transition="in" filter="circle(in)">
                                      <p:cBhvr>
                                        <p:cTn id="29" dur="2000"/>
                                        <p:tgtEl>
                                          <p:spTgt spid="9">
                                            <p:txEl>
                                              <p:pRg st="6" end="6"/>
                                            </p:txEl>
                                          </p:spTgt>
                                        </p:tgtEl>
                                      </p:cBhvr>
                                    </p:animEffect>
                                  </p:childTnLst>
                                </p:cTn>
                              </p:par>
                              <p:par>
                                <p:cTn id="30" presetID="6" presetClass="entr" presetSubtype="16" fill="hold" nodeType="withEffect">
                                  <p:stCondLst>
                                    <p:cond delay="0"/>
                                  </p:stCondLst>
                                  <p:childTnLst>
                                    <p:set>
                                      <p:cBhvr>
                                        <p:cTn id="31" dur="1" fill="hold">
                                          <p:stCondLst>
                                            <p:cond delay="0"/>
                                          </p:stCondLst>
                                        </p:cTn>
                                        <p:tgtEl>
                                          <p:spTgt spid="9">
                                            <p:txEl>
                                              <p:pRg st="7" end="7"/>
                                            </p:txEl>
                                          </p:spTgt>
                                        </p:tgtEl>
                                        <p:attrNameLst>
                                          <p:attrName>style.visibility</p:attrName>
                                        </p:attrNameLst>
                                      </p:cBhvr>
                                      <p:to>
                                        <p:strVal val="visible"/>
                                      </p:to>
                                    </p:set>
                                    <p:animEffect transition="in" filter="circle(in)">
                                      <p:cBhvr>
                                        <p:cTn id="32" dur="2000"/>
                                        <p:tgtEl>
                                          <p:spTgt spid="9">
                                            <p:txEl>
                                              <p:pRg st="7" end="7"/>
                                            </p:txEl>
                                          </p:spTgt>
                                        </p:tgtEl>
                                      </p:cBhvr>
                                    </p:animEffect>
                                  </p:childTnLst>
                                </p:cTn>
                              </p:par>
                              <p:par>
                                <p:cTn id="33" presetID="6" presetClass="entr" presetSubtype="16" fill="hold" nodeType="withEffect">
                                  <p:stCondLst>
                                    <p:cond delay="0"/>
                                  </p:stCondLst>
                                  <p:childTnLst>
                                    <p:set>
                                      <p:cBhvr>
                                        <p:cTn id="34" dur="1" fill="hold">
                                          <p:stCondLst>
                                            <p:cond delay="0"/>
                                          </p:stCondLst>
                                        </p:cTn>
                                        <p:tgtEl>
                                          <p:spTgt spid="9">
                                            <p:txEl>
                                              <p:pRg st="8" end="8"/>
                                            </p:txEl>
                                          </p:spTgt>
                                        </p:tgtEl>
                                        <p:attrNameLst>
                                          <p:attrName>style.visibility</p:attrName>
                                        </p:attrNameLst>
                                      </p:cBhvr>
                                      <p:to>
                                        <p:strVal val="visible"/>
                                      </p:to>
                                    </p:set>
                                    <p:animEffect transition="in" filter="circle(in)">
                                      <p:cBhvr>
                                        <p:cTn id="35" dur="2000"/>
                                        <p:tgtEl>
                                          <p:spTgt spid="9">
                                            <p:txEl>
                                              <p:pRg st="8" end="8"/>
                                            </p:txEl>
                                          </p:spTgt>
                                        </p:tgtEl>
                                      </p:cBhvr>
                                    </p:animEffect>
                                  </p:childTnLst>
                                </p:cTn>
                              </p:par>
                              <p:par>
                                <p:cTn id="36" presetID="6" presetClass="entr" presetSubtype="16" fill="hold" nodeType="withEffect">
                                  <p:stCondLst>
                                    <p:cond delay="0"/>
                                  </p:stCondLst>
                                  <p:childTnLst>
                                    <p:set>
                                      <p:cBhvr>
                                        <p:cTn id="37" dur="1" fill="hold">
                                          <p:stCondLst>
                                            <p:cond delay="0"/>
                                          </p:stCondLst>
                                        </p:cTn>
                                        <p:tgtEl>
                                          <p:spTgt spid="9">
                                            <p:txEl>
                                              <p:pRg st="9" end="9"/>
                                            </p:txEl>
                                          </p:spTgt>
                                        </p:tgtEl>
                                        <p:attrNameLst>
                                          <p:attrName>style.visibility</p:attrName>
                                        </p:attrNameLst>
                                      </p:cBhvr>
                                      <p:to>
                                        <p:strVal val="visible"/>
                                      </p:to>
                                    </p:set>
                                    <p:animEffect transition="in" filter="circle(in)">
                                      <p:cBhvr>
                                        <p:cTn id="38" dur="20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a:t>
            </a:r>
            <a:r>
              <a:rPr lang="en-GB" sz="2400" b="1" dirty="0" smtClean="0">
                <a:solidFill>
                  <a:schemeClr val="tx2"/>
                </a:solidFill>
                <a:effectLst>
                  <a:glow>
                    <a:srgbClr val="7F7F7F">
                      <a:alpha val="35000"/>
                    </a:srgbClr>
                  </a:glow>
                </a:effectLst>
              </a:rPr>
              <a:t>Example of regular maintenance procedures (SOP </a:t>
            </a:r>
            <a:r>
              <a:rPr lang="en-GB" sz="2400" b="1" dirty="0" err="1" smtClean="0">
                <a:solidFill>
                  <a:schemeClr val="tx2"/>
                </a:solidFill>
                <a:effectLst>
                  <a:glow>
                    <a:srgbClr val="7F7F7F">
                      <a:alpha val="35000"/>
                    </a:srgbClr>
                  </a:glow>
                </a:effectLst>
              </a:rPr>
              <a:t>Ekonerg</a:t>
            </a:r>
            <a:r>
              <a:rPr lang="en-GB" sz="2400" b="1" dirty="0" smtClean="0">
                <a:solidFill>
                  <a:schemeClr val="tx2"/>
                </a:solidFill>
                <a:effectLst>
                  <a:glow>
                    <a:srgbClr val="7F7F7F">
                      <a:alpha val="35000"/>
                    </a:srgbClr>
                  </a:glow>
                </a:effectLst>
              </a:rPr>
              <a:t>)</a:t>
            </a:r>
            <a:endParaRPr lang="hr-HR" sz="2400" b="1" i="1" dirty="0" smtClean="0">
              <a:solidFill>
                <a:schemeClr val="tx2"/>
              </a:solidFill>
              <a:effectLst>
                <a:glow>
                  <a:srgbClr val="7F7F7F">
                    <a:alpha val="35000"/>
                  </a:srgbClr>
                </a:glow>
              </a:effectLst>
            </a:endParaRPr>
          </a:p>
        </p:txBody>
      </p:sp>
      <p:grpSp>
        <p:nvGrpSpPr>
          <p:cNvPr id="6" name="Group 5"/>
          <p:cNvGrpSpPr/>
          <p:nvPr/>
        </p:nvGrpSpPr>
        <p:grpSpPr>
          <a:xfrm>
            <a:off x="376239" y="6334443"/>
            <a:ext cx="4566913" cy="439123"/>
            <a:chOff x="71999" y="6334443"/>
            <a:chExt cx="4566913" cy="439123"/>
          </a:xfrm>
        </p:grpSpPr>
        <p:grpSp>
          <p:nvGrpSpPr>
            <p:cNvPr id="14338" name="Group 3"/>
            <p:cNvGrpSpPr>
              <a:grpSpLocks noChangeAspect="1"/>
            </p:cNvGrpSpPr>
            <p:nvPr/>
          </p:nvGrpSpPr>
          <p:grpSpPr bwMode="auto">
            <a:xfrm>
              <a:off x="138114" y="6362429"/>
              <a:ext cx="4500798" cy="411137"/>
              <a:chOff x="14858" y="6031800"/>
              <a:chExt cx="7310482" cy="703818"/>
            </a:xfrm>
          </p:grpSpPr>
          <p:pic>
            <p:nvPicPr>
              <p:cNvPr id="1434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Environmental Protection Institute</a:t>
                </a:r>
                <a:endParaRPr lang="hr-HR" sz="1200" dirty="0">
                  <a:latin typeface="Arial Narrow" pitchFamily="34" charset="0"/>
                  <a:cs typeface="+mn-cs"/>
                </a:endParaRP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3" name="Rounded Rectangle 2"/>
          <p:cNvSpPr/>
          <p:nvPr/>
        </p:nvSpPr>
        <p:spPr>
          <a:xfrm>
            <a:off x="457200" y="1362235"/>
            <a:ext cx="1522675" cy="8666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t>Regular </a:t>
            </a:r>
            <a:r>
              <a:rPr lang="en-GB" sz="1400" dirty="0" err="1" smtClean="0"/>
              <a:t>maintenace</a:t>
            </a:r>
            <a:r>
              <a:rPr lang="en-GB" sz="1400" dirty="0"/>
              <a:t/>
            </a:r>
            <a:br>
              <a:rPr lang="en-GB" sz="1400" dirty="0"/>
            </a:br>
            <a:r>
              <a:rPr lang="en-GB" sz="1400" dirty="0"/>
              <a:t>  2x per month</a:t>
            </a:r>
            <a:endParaRPr lang="hr-HR" sz="1400" dirty="0"/>
          </a:p>
        </p:txBody>
      </p:sp>
      <p:sp>
        <p:nvSpPr>
          <p:cNvPr id="4" name="Snip Single Corner Rectangle 3"/>
          <p:cNvSpPr/>
          <p:nvPr/>
        </p:nvSpPr>
        <p:spPr>
          <a:xfrm>
            <a:off x="2263549" y="1362234"/>
            <a:ext cx="1542553" cy="866693"/>
          </a:xfrm>
          <a:prstGeom prst="snip1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smtClean="0"/>
              <a:t>Checking </a:t>
            </a:r>
            <a:r>
              <a:rPr lang="en-GB" sz="1200" dirty="0"/>
              <a:t>the status of the measuring devices and infrastructure</a:t>
            </a:r>
            <a:endParaRPr lang="hr-HR" sz="1200" dirty="0"/>
          </a:p>
        </p:txBody>
      </p:sp>
      <p:sp>
        <p:nvSpPr>
          <p:cNvPr id="8" name="Flowchart: Decision 7"/>
          <p:cNvSpPr/>
          <p:nvPr/>
        </p:nvSpPr>
        <p:spPr>
          <a:xfrm>
            <a:off x="3427011" y="2080203"/>
            <a:ext cx="2305877" cy="892787"/>
          </a:xfrm>
          <a:prstGeom prst="flowChartDecision">
            <a:avLst/>
          </a:prstGeom>
          <a:solidFill>
            <a:srgbClr val="00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1200" dirty="0" err="1" smtClean="0"/>
              <a:t>Equipment</a:t>
            </a:r>
            <a:r>
              <a:rPr lang="hr-HR" sz="1200" dirty="0" smtClean="0"/>
              <a:t> </a:t>
            </a:r>
            <a:r>
              <a:rPr lang="hr-HR" sz="1200" dirty="0" err="1" smtClean="0"/>
              <a:t>in</a:t>
            </a:r>
            <a:r>
              <a:rPr lang="hr-HR" sz="1200" dirty="0" smtClean="0"/>
              <a:t> </a:t>
            </a:r>
            <a:r>
              <a:rPr lang="hr-HR" sz="1200" dirty="0" err="1" smtClean="0"/>
              <a:t>good</a:t>
            </a:r>
            <a:r>
              <a:rPr lang="hr-HR" sz="1200" dirty="0" smtClean="0"/>
              <a:t> </a:t>
            </a:r>
            <a:r>
              <a:rPr lang="hr-HR" sz="1200" dirty="0" err="1" smtClean="0"/>
              <a:t>condition</a:t>
            </a:r>
            <a:r>
              <a:rPr lang="hr-HR" sz="1200" dirty="0" smtClean="0"/>
              <a:t>?</a:t>
            </a:r>
            <a:endParaRPr lang="hr-HR" sz="1200" dirty="0"/>
          </a:p>
        </p:txBody>
      </p:sp>
      <p:sp>
        <p:nvSpPr>
          <p:cNvPr id="10" name="Flowchart: Terminator 9"/>
          <p:cNvSpPr/>
          <p:nvPr/>
        </p:nvSpPr>
        <p:spPr>
          <a:xfrm>
            <a:off x="6162257" y="2139277"/>
            <a:ext cx="2210465" cy="774637"/>
          </a:xfrm>
          <a:prstGeom prst="flowChartTermina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Writing reports about defects in the station log</a:t>
            </a:r>
            <a:endParaRPr lang="hr-HR" sz="1400" dirty="0"/>
          </a:p>
        </p:txBody>
      </p:sp>
      <p:sp>
        <p:nvSpPr>
          <p:cNvPr id="15" name="Flowchart: Terminator 14"/>
          <p:cNvSpPr/>
          <p:nvPr/>
        </p:nvSpPr>
        <p:spPr>
          <a:xfrm>
            <a:off x="6162257" y="3125609"/>
            <a:ext cx="2210465" cy="632180"/>
          </a:xfrm>
          <a:prstGeom prst="flowChartTermina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Communication with the technical supervision and user support</a:t>
            </a:r>
            <a:endParaRPr lang="hr-HR" sz="1400" dirty="0"/>
          </a:p>
        </p:txBody>
      </p:sp>
      <p:sp>
        <p:nvSpPr>
          <p:cNvPr id="17" name="Flowchart: Terminator 16"/>
          <p:cNvSpPr/>
          <p:nvPr/>
        </p:nvSpPr>
        <p:spPr>
          <a:xfrm>
            <a:off x="1017867" y="2772502"/>
            <a:ext cx="2210465" cy="774637"/>
          </a:xfrm>
          <a:prstGeom prst="flowChartTermina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Regular replacement of parts and record the condition of the equipment</a:t>
            </a:r>
            <a:endParaRPr lang="hr-HR" sz="1200" dirty="0"/>
          </a:p>
        </p:txBody>
      </p:sp>
      <p:sp>
        <p:nvSpPr>
          <p:cNvPr id="18" name="Flowchart: Terminator 17"/>
          <p:cNvSpPr/>
          <p:nvPr/>
        </p:nvSpPr>
        <p:spPr>
          <a:xfrm>
            <a:off x="1017866" y="3689950"/>
            <a:ext cx="2210465" cy="774637"/>
          </a:xfrm>
          <a:prstGeom prst="flowChartTermina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Routine corrective action if necessary</a:t>
            </a:r>
            <a:endParaRPr lang="hr-HR" sz="1400" dirty="0"/>
          </a:p>
        </p:txBody>
      </p:sp>
      <p:sp>
        <p:nvSpPr>
          <p:cNvPr id="20" name="Flowchart: Decision 19"/>
          <p:cNvSpPr/>
          <p:nvPr/>
        </p:nvSpPr>
        <p:spPr>
          <a:xfrm>
            <a:off x="4342736" y="3411110"/>
            <a:ext cx="2305877" cy="1053477"/>
          </a:xfrm>
          <a:prstGeom prst="flowChartDecision">
            <a:avLst/>
          </a:prstGeom>
          <a:solidFill>
            <a:srgbClr val="00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Repair possible on site?</a:t>
            </a:r>
            <a:endParaRPr lang="hr-HR" sz="1400" dirty="0"/>
          </a:p>
        </p:txBody>
      </p:sp>
      <p:sp>
        <p:nvSpPr>
          <p:cNvPr id="21" name="Flowchart: Terminator 20"/>
          <p:cNvSpPr/>
          <p:nvPr/>
        </p:nvSpPr>
        <p:spPr>
          <a:xfrm>
            <a:off x="3402392" y="4248224"/>
            <a:ext cx="1485572" cy="548479"/>
          </a:xfrm>
          <a:prstGeom prst="flowChartTermina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Device r</a:t>
            </a:r>
            <a:r>
              <a:rPr lang="hr-HR" sz="1400" dirty="0" err="1" smtClean="0"/>
              <a:t>epair</a:t>
            </a:r>
            <a:r>
              <a:rPr lang="hr-HR" sz="1400" dirty="0" smtClean="0"/>
              <a:t> </a:t>
            </a:r>
            <a:endParaRPr lang="hr-HR" sz="1400" dirty="0"/>
          </a:p>
        </p:txBody>
      </p:sp>
      <p:sp>
        <p:nvSpPr>
          <p:cNvPr id="23" name="Flowchart: Terminator 22"/>
          <p:cNvSpPr/>
          <p:nvPr/>
        </p:nvSpPr>
        <p:spPr>
          <a:xfrm>
            <a:off x="6648614" y="4088934"/>
            <a:ext cx="2193776" cy="836169"/>
          </a:xfrm>
          <a:prstGeom prst="flowChartTermina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Request for intervention or disassembly of the device and the transport to the service</a:t>
            </a:r>
            <a:endParaRPr lang="hr-HR" sz="1200" dirty="0"/>
          </a:p>
        </p:txBody>
      </p:sp>
      <p:sp>
        <p:nvSpPr>
          <p:cNvPr id="14" name="Flowchart: Process 13"/>
          <p:cNvSpPr/>
          <p:nvPr/>
        </p:nvSpPr>
        <p:spPr>
          <a:xfrm>
            <a:off x="1017866" y="5155197"/>
            <a:ext cx="7354856" cy="209452"/>
          </a:xfrm>
          <a:prstGeom prst="flowChartProcess">
            <a:avLst/>
          </a:prstGeom>
          <a:solidFill>
            <a:srgbClr val="6D4B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Writing activity reports in the station log</a:t>
            </a:r>
            <a:endParaRPr lang="hr-HR" sz="1400" dirty="0"/>
          </a:p>
        </p:txBody>
      </p:sp>
      <p:sp>
        <p:nvSpPr>
          <p:cNvPr id="27" name="Snip Single Corner Rectangle 26"/>
          <p:cNvSpPr/>
          <p:nvPr/>
        </p:nvSpPr>
        <p:spPr>
          <a:xfrm>
            <a:off x="1017866" y="5649314"/>
            <a:ext cx="7354856" cy="269210"/>
          </a:xfrm>
          <a:prstGeom prst="snip1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Informing the </a:t>
            </a:r>
            <a:r>
              <a:rPr lang="en-GB" sz="1200" dirty="0"/>
              <a:t>owner of the measuring station and the institution responsible for the measurements</a:t>
            </a:r>
            <a:endParaRPr lang="hr-HR" sz="1200" dirty="0"/>
          </a:p>
        </p:txBody>
      </p:sp>
      <p:sp>
        <p:nvSpPr>
          <p:cNvPr id="16" name="Right Arrow 15"/>
          <p:cNvSpPr/>
          <p:nvPr/>
        </p:nvSpPr>
        <p:spPr>
          <a:xfrm>
            <a:off x="1979875" y="1711319"/>
            <a:ext cx="283674" cy="127655"/>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5" name="Bent Arrow 24"/>
          <p:cNvSpPr/>
          <p:nvPr/>
        </p:nvSpPr>
        <p:spPr>
          <a:xfrm rot="5400000">
            <a:off x="4091250" y="1515077"/>
            <a:ext cx="279980" cy="850276"/>
          </a:xfrm>
          <a:prstGeom prst="ben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solidFill>
                <a:schemeClr val="tx1"/>
              </a:solidFill>
            </a:endParaRPr>
          </a:p>
        </p:txBody>
      </p:sp>
      <p:sp>
        <p:nvSpPr>
          <p:cNvPr id="30" name="Bent Arrow 29"/>
          <p:cNvSpPr/>
          <p:nvPr/>
        </p:nvSpPr>
        <p:spPr>
          <a:xfrm rot="5400000" flipV="1">
            <a:off x="2563454" y="1892864"/>
            <a:ext cx="279980" cy="1447137"/>
          </a:xfrm>
          <a:prstGeom prst="ben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solidFill>
                <a:schemeClr val="tx1"/>
              </a:solidFill>
            </a:endParaRPr>
          </a:p>
        </p:txBody>
      </p:sp>
      <p:sp>
        <p:nvSpPr>
          <p:cNvPr id="31" name="Right Arrow 30"/>
          <p:cNvSpPr/>
          <p:nvPr/>
        </p:nvSpPr>
        <p:spPr>
          <a:xfrm>
            <a:off x="5732887" y="2462767"/>
            <a:ext cx="429369" cy="127655"/>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32" name="Right Arrow 31"/>
          <p:cNvSpPr/>
          <p:nvPr/>
        </p:nvSpPr>
        <p:spPr>
          <a:xfrm rot="5400000">
            <a:off x="7173013" y="2907376"/>
            <a:ext cx="188950" cy="202027"/>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33" name="Right Arrow 32"/>
          <p:cNvSpPr/>
          <p:nvPr/>
        </p:nvSpPr>
        <p:spPr>
          <a:xfrm rot="10800000">
            <a:off x="5510212" y="3336019"/>
            <a:ext cx="627811" cy="127655"/>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34" name="Bent Arrow 33"/>
          <p:cNvSpPr/>
          <p:nvPr/>
        </p:nvSpPr>
        <p:spPr>
          <a:xfrm rot="5400000">
            <a:off x="7104260" y="3437964"/>
            <a:ext cx="184753" cy="1117193"/>
          </a:xfrm>
          <a:prstGeom prst="bentArrow">
            <a:avLst>
              <a:gd name="adj1" fmla="val 35311"/>
              <a:gd name="adj2" fmla="val 41755"/>
              <a:gd name="adj3" fmla="val 25000"/>
              <a:gd name="adj4" fmla="val 43750"/>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solidFill>
                <a:schemeClr val="tx1"/>
              </a:solidFill>
            </a:endParaRPr>
          </a:p>
        </p:txBody>
      </p:sp>
      <p:sp>
        <p:nvSpPr>
          <p:cNvPr id="35" name="Bent Arrow 34"/>
          <p:cNvSpPr/>
          <p:nvPr/>
        </p:nvSpPr>
        <p:spPr>
          <a:xfrm rot="5400000" flipV="1">
            <a:off x="4009815" y="3903841"/>
            <a:ext cx="332582" cy="333266"/>
          </a:xfrm>
          <a:prstGeom prst="bentArrow">
            <a:avLst>
              <a:gd name="adj1" fmla="val 20704"/>
              <a:gd name="adj2" fmla="val 25000"/>
              <a:gd name="adj3" fmla="val 25000"/>
              <a:gd name="adj4" fmla="val 43750"/>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solidFill>
                <a:schemeClr val="tx1"/>
              </a:solidFill>
            </a:endParaRPr>
          </a:p>
        </p:txBody>
      </p:sp>
      <p:sp>
        <p:nvSpPr>
          <p:cNvPr id="36" name="Right Arrow 35"/>
          <p:cNvSpPr/>
          <p:nvPr/>
        </p:nvSpPr>
        <p:spPr>
          <a:xfrm rot="5400000">
            <a:off x="7660757" y="4943686"/>
            <a:ext cx="188950" cy="202027"/>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37" name="Right Arrow 36"/>
          <p:cNvSpPr/>
          <p:nvPr/>
        </p:nvSpPr>
        <p:spPr>
          <a:xfrm rot="5400000">
            <a:off x="3957452" y="4875935"/>
            <a:ext cx="306068" cy="202027"/>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38" name="Right Arrow 37"/>
          <p:cNvSpPr/>
          <p:nvPr/>
        </p:nvSpPr>
        <p:spPr>
          <a:xfrm rot="5400000">
            <a:off x="1688249" y="4703423"/>
            <a:ext cx="664897" cy="202027"/>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39" name="Right Arrow 38"/>
          <p:cNvSpPr/>
          <p:nvPr/>
        </p:nvSpPr>
        <p:spPr>
          <a:xfrm rot="5400000">
            <a:off x="1929900" y="3537228"/>
            <a:ext cx="181593" cy="202027"/>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40" name="Right Arrow 39"/>
          <p:cNvSpPr/>
          <p:nvPr/>
        </p:nvSpPr>
        <p:spPr>
          <a:xfrm rot="5400000">
            <a:off x="4444197" y="5190997"/>
            <a:ext cx="271502" cy="631969"/>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41" name="Rectangle 40"/>
          <p:cNvSpPr/>
          <p:nvPr/>
        </p:nvSpPr>
        <p:spPr>
          <a:xfrm>
            <a:off x="2565729" y="2511545"/>
            <a:ext cx="1279059" cy="338554"/>
          </a:xfrm>
          <a:prstGeom prst="rect">
            <a:avLst/>
          </a:prstGeom>
        </p:spPr>
        <p:txBody>
          <a:bodyPr wrap="square">
            <a:spAutoFit/>
          </a:bodyPr>
          <a:lstStyle/>
          <a:p>
            <a:pPr lvl="1">
              <a:spcBef>
                <a:spcPct val="20000"/>
              </a:spcBef>
            </a:pPr>
            <a:r>
              <a:rPr lang="en-GB" sz="1600" dirty="0" smtClean="0">
                <a:solidFill>
                  <a:srgbClr val="0070C0"/>
                </a:solidFill>
              </a:rPr>
              <a:t>Yes</a:t>
            </a:r>
            <a:endParaRPr lang="hr-HR" sz="1600" dirty="0">
              <a:solidFill>
                <a:srgbClr val="0070C0"/>
              </a:solidFill>
            </a:endParaRPr>
          </a:p>
        </p:txBody>
      </p:sp>
      <p:sp>
        <p:nvSpPr>
          <p:cNvPr id="42" name="Rectangle 41"/>
          <p:cNvSpPr/>
          <p:nvPr/>
        </p:nvSpPr>
        <p:spPr>
          <a:xfrm>
            <a:off x="5291924" y="2522890"/>
            <a:ext cx="1279059" cy="338554"/>
          </a:xfrm>
          <a:prstGeom prst="rect">
            <a:avLst/>
          </a:prstGeom>
        </p:spPr>
        <p:txBody>
          <a:bodyPr wrap="square">
            <a:spAutoFit/>
          </a:bodyPr>
          <a:lstStyle/>
          <a:p>
            <a:pPr lvl="1">
              <a:spcBef>
                <a:spcPct val="20000"/>
              </a:spcBef>
            </a:pPr>
            <a:r>
              <a:rPr lang="en-GB" sz="1600" dirty="0" smtClean="0">
                <a:solidFill>
                  <a:srgbClr val="0070C0"/>
                </a:solidFill>
              </a:rPr>
              <a:t>No</a:t>
            </a:r>
            <a:endParaRPr lang="hr-HR" sz="1600" dirty="0">
              <a:solidFill>
                <a:srgbClr val="0070C0"/>
              </a:solidFill>
            </a:endParaRPr>
          </a:p>
        </p:txBody>
      </p:sp>
      <p:sp>
        <p:nvSpPr>
          <p:cNvPr id="43" name="Rectangle 42"/>
          <p:cNvSpPr/>
          <p:nvPr/>
        </p:nvSpPr>
        <p:spPr>
          <a:xfrm>
            <a:off x="3532723" y="3619518"/>
            <a:ext cx="1279059" cy="338554"/>
          </a:xfrm>
          <a:prstGeom prst="rect">
            <a:avLst/>
          </a:prstGeom>
        </p:spPr>
        <p:txBody>
          <a:bodyPr wrap="square">
            <a:spAutoFit/>
          </a:bodyPr>
          <a:lstStyle/>
          <a:p>
            <a:pPr lvl="1">
              <a:spcBef>
                <a:spcPct val="20000"/>
              </a:spcBef>
            </a:pPr>
            <a:r>
              <a:rPr lang="en-GB" sz="1600" dirty="0" smtClean="0">
                <a:solidFill>
                  <a:srgbClr val="0070C0"/>
                </a:solidFill>
              </a:rPr>
              <a:t>Yes</a:t>
            </a:r>
            <a:endParaRPr lang="hr-HR" sz="1600" dirty="0">
              <a:solidFill>
                <a:srgbClr val="0070C0"/>
              </a:solidFill>
            </a:endParaRPr>
          </a:p>
        </p:txBody>
      </p:sp>
      <p:sp>
        <p:nvSpPr>
          <p:cNvPr id="44" name="Rectangle 43"/>
          <p:cNvSpPr/>
          <p:nvPr/>
        </p:nvSpPr>
        <p:spPr>
          <a:xfrm>
            <a:off x="5947571" y="3958072"/>
            <a:ext cx="1279059" cy="338554"/>
          </a:xfrm>
          <a:prstGeom prst="rect">
            <a:avLst/>
          </a:prstGeom>
        </p:spPr>
        <p:txBody>
          <a:bodyPr wrap="square">
            <a:spAutoFit/>
          </a:bodyPr>
          <a:lstStyle/>
          <a:p>
            <a:pPr lvl="1">
              <a:spcBef>
                <a:spcPct val="20000"/>
              </a:spcBef>
            </a:pPr>
            <a:r>
              <a:rPr lang="en-GB" sz="1600" dirty="0" smtClean="0">
                <a:solidFill>
                  <a:srgbClr val="0070C0"/>
                </a:solidFill>
              </a:rPr>
              <a:t>No</a:t>
            </a:r>
            <a:endParaRPr lang="hr-HR" sz="1600" dirty="0">
              <a:solidFill>
                <a:srgbClr val="0070C0"/>
              </a:solidFill>
            </a:endParaRPr>
          </a:p>
        </p:txBody>
      </p:sp>
      <p:grpSp>
        <p:nvGrpSpPr>
          <p:cNvPr id="45" name="Group 3"/>
          <p:cNvGrpSpPr>
            <a:grpSpLocks noChangeAspect="1"/>
          </p:cNvGrpSpPr>
          <p:nvPr/>
        </p:nvGrpSpPr>
        <p:grpSpPr bwMode="auto">
          <a:xfrm>
            <a:off x="442354" y="6362429"/>
            <a:ext cx="4500798" cy="411137"/>
            <a:chOff x="14858" y="6031800"/>
            <a:chExt cx="7310482" cy="703818"/>
          </a:xfrm>
        </p:grpSpPr>
        <p:pic>
          <p:nvPicPr>
            <p:cNvPr id="4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 4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grpSp>
        <p:nvGrpSpPr>
          <p:cNvPr id="48" name="Group 3"/>
          <p:cNvGrpSpPr>
            <a:grpSpLocks noChangeAspect="1"/>
          </p:cNvGrpSpPr>
          <p:nvPr/>
        </p:nvGrpSpPr>
        <p:grpSpPr bwMode="auto">
          <a:xfrm>
            <a:off x="442354" y="6362429"/>
            <a:ext cx="4500798" cy="411137"/>
            <a:chOff x="14858" y="6031800"/>
            <a:chExt cx="7310482" cy="703818"/>
          </a:xfrm>
        </p:grpSpPr>
        <p:pic>
          <p:nvPicPr>
            <p:cNvPr id="4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Rectangle 49"/>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51" name="Rectangle 50"/>
          <p:cNvSpPr/>
          <p:nvPr/>
        </p:nvSpPr>
        <p:spPr>
          <a:xfrm>
            <a:off x="522543" y="626855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2" name="Group 3"/>
          <p:cNvGrpSpPr>
            <a:grpSpLocks noChangeAspect="1"/>
          </p:cNvGrpSpPr>
          <p:nvPr/>
        </p:nvGrpSpPr>
        <p:grpSpPr bwMode="auto">
          <a:xfrm>
            <a:off x="594754" y="6514829"/>
            <a:ext cx="4500798" cy="411137"/>
            <a:chOff x="14858" y="6031800"/>
            <a:chExt cx="7310482" cy="703818"/>
          </a:xfrm>
        </p:grpSpPr>
        <p:pic>
          <p:nvPicPr>
            <p:cNvPr id="5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5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55" name="Rectangle 54"/>
          <p:cNvSpPr/>
          <p:nvPr/>
        </p:nvSpPr>
        <p:spPr>
          <a:xfrm>
            <a:off x="674943" y="642095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738819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down)">
                                      <p:cBhvr>
                                        <p:cTn id="14" dur="500"/>
                                        <p:tgtEl>
                                          <p:spTgt spid="16"/>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ipe(down)">
                                      <p:cBhvr>
                                        <p:cTn id="25" dur="500"/>
                                        <p:tgtEl>
                                          <p:spTgt spid="25"/>
                                        </p:tgtEl>
                                      </p:cBhvr>
                                    </p:animEffect>
                                  </p:childTnLst>
                                </p:cTn>
                              </p:par>
                            </p:childTnLst>
                          </p:cTn>
                        </p:par>
                        <p:par>
                          <p:cTn id="26" fill="hold">
                            <p:stCondLst>
                              <p:cond delay="500"/>
                            </p:stCondLst>
                            <p:childTnLst>
                              <p:par>
                                <p:cTn id="27" presetID="53" presetClass="entr" presetSubtype="16"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p:cTn id="29" dur="500" fill="hold"/>
                                        <p:tgtEl>
                                          <p:spTgt spid="8"/>
                                        </p:tgtEl>
                                        <p:attrNameLst>
                                          <p:attrName>ppt_w</p:attrName>
                                        </p:attrNameLst>
                                      </p:cBhvr>
                                      <p:tavLst>
                                        <p:tav tm="0">
                                          <p:val>
                                            <p:fltVal val="0"/>
                                          </p:val>
                                        </p:tav>
                                        <p:tav tm="100000">
                                          <p:val>
                                            <p:strVal val="#ppt_w"/>
                                          </p:val>
                                        </p:tav>
                                      </p:tavLst>
                                    </p:anim>
                                    <p:anim calcmode="lin" valueType="num">
                                      <p:cBhvr>
                                        <p:cTn id="30" dur="500" fill="hold"/>
                                        <p:tgtEl>
                                          <p:spTgt spid="8"/>
                                        </p:tgtEl>
                                        <p:attrNameLst>
                                          <p:attrName>ppt_h</p:attrName>
                                        </p:attrNameLst>
                                      </p:cBhvr>
                                      <p:tavLst>
                                        <p:tav tm="0">
                                          <p:val>
                                            <p:fltVal val="0"/>
                                          </p:val>
                                        </p:tav>
                                        <p:tav tm="100000">
                                          <p:val>
                                            <p:strVal val="#ppt_h"/>
                                          </p:val>
                                        </p:tav>
                                      </p:tavLst>
                                    </p:anim>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par>
                          <p:cTn id="37" fill="hold">
                            <p:stCondLst>
                              <p:cond delay="500"/>
                            </p:stCondLst>
                            <p:childTnLst>
                              <p:par>
                                <p:cTn id="38" presetID="1" presetClass="entr" presetSubtype="0" fill="hold" grpId="0" nodeType="afterEffect">
                                  <p:stCondLst>
                                    <p:cond delay="0"/>
                                  </p:stCondLst>
                                  <p:childTnLst>
                                    <p:set>
                                      <p:cBhvr>
                                        <p:cTn id="39" dur="1" fill="hold">
                                          <p:stCondLst>
                                            <p:cond delay="0"/>
                                          </p:stCondLst>
                                        </p:cTn>
                                        <p:tgtEl>
                                          <p:spTgt spid="41"/>
                                        </p:tgtEl>
                                        <p:attrNameLst>
                                          <p:attrName>style.visibility</p:attrName>
                                        </p:attrNameLst>
                                      </p:cBhvr>
                                      <p:to>
                                        <p:strVal val="visible"/>
                                      </p:to>
                                    </p:set>
                                  </p:childTnLst>
                                </p:cTn>
                              </p:par>
                            </p:childTnLst>
                          </p:cTn>
                        </p:par>
                        <p:par>
                          <p:cTn id="40" fill="hold">
                            <p:stCondLst>
                              <p:cond delay="500"/>
                            </p:stCondLst>
                            <p:childTnLst>
                              <p:par>
                                <p:cTn id="41" presetID="53" presetClass="entr" presetSubtype="16"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p:cTn id="43" dur="500" fill="hold"/>
                                        <p:tgtEl>
                                          <p:spTgt spid="17"/>
                                        </p:tgtEl>
                                        <p:attrNameLst>
                                          <p:attrName>ppt_w</p:attrName>
                                        </p:attrNameLst>
                                      </p:cBhvr>
                                      <p:tavLst>
                                        <p:tav tm="0">
                                          <p:val>
                                            <p:fltVal val="0"/>
                                          </p:val>
                                        </p:tav>
                                        <p:tav tm="100000">
                                          <p:val>
                                            <p:strVal val="#ppt_w"/>
                                          </p:val>
                                        </p:tav>
                                      </p:tavLst>
                                    </p:anim>
                                    <p:anim calcmode="lin" valueType="num">
                                      <p:cBhvr>
                                        <p:cTn id="44" dur="500" fill="hold"/>
                                        <p:tgtEl>
                                          <p:spTgt spid="17"/>
                                        </p:tgtEl>
                                        <p:attrNameLst>
                                          <p:attrName>ppt_h</p:attrName>
                                        </p:attrNameLst>
                                      </p:cBhvr>
                                      <p:tavLst>
                                        <p:tav tm="0">
                                          <p:val>
                                            <p:fltVal val="0"/>
                                          </p:val>
                                        </p:tav>
                                        <p:tav tm="100000">
                                          <p:val>
                                            <p:strVal val="#ppt_h"/>
                                          </p:val>
                                        </p:tav>
                                      </p:tavLst>
                                    </p:anim>
                                    <p:animEffect transition="in" filter="fade">
                                      <p:cBhvr>
                                        <p:cTn id="45" dur="500"/>
                                        <p:tgtEl>
                                          <p:spTgt spid="17"/>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fade">
                                      <p:cBhvr>
                                        <p:cTn id="50" dur="1000"/>
                                        <p:tgtEl>
                                          <p:spTgt spid="39"/>
                                        </p:tgtEl>
                                      </p:cBhvr>
                                    </p:animEffect>
                                    <p:anim calcmode="lin" valueType="num">
                                      <p:cBhvr>
                                        <p:cTn id="51" dur="1000" fill="hold"/>
                                        <p:tgtEl>
                                          <p:spTgt spid="39"/>
                                        </p:tgtEl>
                                        <p:attrNameLst>
                                          <p:attrName>ppt_x</p:attrName>
                                        </p:attrNameLst>
                                      </p:cBhvr>
                                      <p:tavLst>
                                        <p:tav tm="0">
                                          <p:val>
                                            <p:strVal val="#ppt_x"/>
                                          </p:val>
                                        </p:tav>
                                        <p:tav tm="100000">
                                          <p:val>
                                            <p:strVal val="#ppt_x"/>
                                          </p:val>
                                        </p:tav>
                                      </p:tavLst>
                                    </p:anim>
                                    <p:anim calcmode="lin" valueType="num">
                                      <p:cBhvr>
                                        <p:cTn id="52" dur="1000" fill="hold"/>
                                        <p:tgtEl>
                                          <p:spTgt spid="39"/>
                                        </p:tgtEl>
                                        <p:attrNameLst>
                                          <p:attrName>ppt_y</p:attrName>
                                        </p:attrNameLst>
                                      </p:cBhvr>
                                      <p:tavLst>
                                        <p:tav tm="0">
                                          <p:val>
                                            <p:strVal val="#ppt_y+.1"/>
                                          </p:val>
                                        </p:tav>
                                        <p:tav tm="100000">
                                          <p:val>
                                            <p:strVal val="#ppt_y"/>
                                          </p:val>
                                        </p:tav>
                                      </p:tavLst>
                                    </p:anim>
                                  </p:childTnLst>
                                </p:cTn>
                              </p:par>
                            </p:childTnLst>
                          </p:cTn>
                        </p:par>
                        <p:par>
                          <p:cTn id="53" fill="hold">
                            <p:stCondLst>
                              <p:cond delay="1000"/>
                            </p:stCondLst>
                            <p:childTnLst>
                              <p:par>
                                <p:cTn id="54" presetID="53" presetClass="entr" presetSubtype="16" fill="hold" grpId="0" nodeType="after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1000"/>
                                        <p:tgtEl>
                                          <p:spTgt spid="31"/>
                                        </p:tgtEl>
                                      </p:cBhvr>
                                    </p:animEffect>
                                    <p:anim calcmode="lin" valueType="num">
                                      <p:cBhvr>
                                        <p:cTn id="64" dur="1000" fill="hold"/>
                                        <p:tgtEl>
                                          <p:spTgt spid="31"/>
                                        </p:tgtEl>
                                        <p:attrNameLst>
                                          <p:attrName>ppt_x</p:attrName>
                                        </p:attrNameLst>
                                      </p:cBhvr>
                                      <p:tavLst>
                                        <p:tav tm="0">
                                          <p:val>
                                            <p:strVal val="#ppt_x"/>
                                          </p:val>
                                        </p:tav>
                                        <p:tav tm="100000">
                                          <p:val>
                                            <p:strVal val="#ppt_x"/>
                                          </p:val>
                                        </p:tav>
                                      </p:tavLst>
                                    </p:anim>
                                    <p:anim calcmode="lin" valueType="num">
                                      <p:cBhvr>
                                        <p:cTn id="65" dur="1000" fill="hold"/>
                                        <p:tgtEl>
                                          <p:spTgt spid="31"/>
                                        </p:tgtEl>
                                        <p:attrNameLst>
                                          <p:attrName>ppt_y</p:attrName>
                                        </p:attrNameLst>
                                      </p:cBhvr>
                                      <p:tavLst>
                                        <p:tav tm="0">
                                          <p:val>
                                            <p:strVal val="#ppt_y+.1"/>
                                          </p:val>
                                        </p:tav>
                                        <p:tav tm="100000">
                                          <p:val>
                                            <p:strVal val="#ppt_y"/>
                                          </p:val>
                                        </p:tav>
                                      </p:tavLst>
                                    </p:anim>
                                  </p:childTnLst>
                                </p:cTn>
                              </p:par>
                            </p:childTnLst>
                          </p:cTn>
                        </p:par>
                        <p:par>
                          <p:cTn id="66" fill="hold">
                            <p:stCondLst>
                              <p:cond delay="1000"/>
                            </p:stCondLst>
                            <p:childTnLst>
                              <p:par>
                                <p:cTn id="67" presetID="1" presetClass="entr" presetSubtype="0" fill="hold" grpId="0" nodeType="after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childTnLst>
                          </p:cTn>
                        </p:par>
                        <p:par>
                          <p:cTn id="69" fill="hold">
                            <p:stCondLst>
                              <p:cond delay="1000"/>
                            </p:stCondLst>
                            <p:childTnLst>
                              <p:par>
                                <p:cTn id="70" presetID="53" presetClass="entr" presetSubtype="16" fill="hold" grpId="0" nodeType="afterEffect">
                                  <p:stCondLst>
                                    <p:cond delay="0"/>
                                  </p:stCondLst>
                                  <p:childTnLst>
                                    <p:set>
                                      <p:cBhvr>
                                        <p:cTn id="71" dur="1" fill="hold">
                                          <p:stCondLst>
                                            <p:cond delay="0"/>
                                          </p:stCondLst>
                                        </p:cTn>
                                        <p:tgtEl>
                                          <p:spTgt spid="10"/>
                                        </p:tgtEl>
                                        <p:attrNameLst>
                                          <p:attrName>style.visibility</p:attrName>
                                        </p:attrNameLst>
                                      </p:cBhvr>
                                      <p:to>
                                        <p:strVal val="visible"/>
                                      </p:to>
                                    </p:set>
                                    <p:anim calcmode="lin" valueType="num">
                                      <p:cBhvr>
                                        <p:cTn id="72" dur="500" fill="hold"/>
                                        <p:tgtEl>
                                          <p:spTgt spid="10"/>
                                        </p:tgtEl>
                                        <p:attrNameLst>
                                          <p:attrName>ppt_w</p:attrName>
                                        </p:attrNameLst>
                                      </p:cBhvr>
                                      <p:tavLst>
                                        <p:tav tm="0">
                                          <p:val>
                                            <p:fltVal val="0"/>
                                          </p:val>
                                        </p:tav>
                                        <p:tav tm="100000">
                                          <p:val>
                                            <p:strVal val="#ppt_w"/>
                                          </p:val>
                                        </p:tav>
                                      </p:tavLst>
                                    </p:anim>
                                    <p:anim calcmode="lin" valueType="num">
                                      <p:cBhvr>
                                        <p:cTn id="73" dur="500" fill="hold"/>
                                        <p:tgtEl>
                                          <p:spTgt spid="10"/>
                                        </p:tgtEl>
                                        <p:attrNameLst>
                                          <p:attrName>ppt_h</p:attrName>
                                        </p:attrNameLst>
                                      </p:cBhvr>
                                      <p:tavLst>
                                        <p:tav tm="0">
                                          <p:val>
                                            <p:fltVal val="0"/>
                                          </p:val>
                                        </p:tav>
                                        <p:tav tm="100000">
                                          <p:val>
                                            <p:strVal val="#ppt_h"/>
                                          </p:val>
                                        </p:tav>
                                      </p:tavLst>
                                    </p:anim>
                                    <p:animEffect transition="in" filter="fade">
                                      <p:cBhvr>
                                        <p:cTn id="74" dur="500"/>
                                        <p:tgtEl>
                                          <p:spTgt spid="10"/>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1000"/>
                                        <p:tgtEl>
                                          <p:spTgt spid="32"/>
                                        </p:tgtEl>
                                      </p:cBhvr>
                                    </p:animEffect>
                                    <p:anim calcmode="lin" valueType="num">
                                      <p:cBhvr>
                                        <p:cTn id="80" dur="1000" fill="hold"/>
                                        <p:tgtEl>
                                          <p:spTgt spid="32"/>
                                        </p:tgtEl>
                                        <p:attrNameLst>
                                          <p:attrName>ppt_x</p:attrName>
                                        </p:attrNameLst>
                                      </p:cBhvr>
                                      <p:tavLst>
                                        <p:tav tm="0">
                                          <p:val>
                                            <p:strVal val="#ppt_x"/>
                                          </p:val>
                                        </p:tav>
                                        <p:tav tm="100000">
                                          <p:val>
                                            <p:strVal val="#ppt_x"/>
                                          </p:val>
                                        </p:tav>
                                      </p:tavLst>
                                    </p:anim>
                                    <p:anim calcmode="lin" valueType="num">
                                      <p:cBhvr>
                                        <p:cTn id="81" dur="1000" fill="hold"/>
                                        <p:tgtEl>
                                          <p:spTgt spid="32"/>
                                        </p:tgtEl>
                                        <p:attrNameLst>
                                          <p:attrName>ppt_y</p:attrName>
                                        </p:attrNameLst>
                                      </p:cBhvr>
                                      <p:tavLst>
                                        <p:tav tm="0">
                                          <p:val>
                                            <p:strVal val="#ppt_y+.1"/>
                                          </p:val>
                                        </p:tav>
                                        <p:tav tm="100000">
                                          <p:val>
                                            <p:strVal val="#ppt_y"/>
                                          </p:val>
                                        </p:tav>
                                      </p:tavLst>
                                    </p:anim>
                                  </p:childTnLst>
                                </p:cTn>
                              </p:par>
                            </p:childTnLst>
                          </p:cTn>
                        </p:par>
                        <p:par>
                          <p:cTn id="82" fill="hold">
                            <p:stCondLst>
                              <p:cond delay="1000"/>
                            </p:stCondLst>
                            <p:childTnLst>
                              <p:par>
                                <p:cTn id="83" presetID="53" presetClass="entr" presetSubtype="16" fill="hold" grpId="0" nodeType="afterEffect">
                                  <p:stCondLst>
                                    <p:cond delay="0"/>
                                  </p:stCondLst>
                                  <p:childTnLst>
                                    <p:set>
                                      <p:cBhvr>
                                        <p:cTn id="84" dur="1" fill="hold">
                                          <p:stCondLst>
                                            <p:cond delay="0"/>
                                          </p:stCondLst>
                                        </p:cTn>
                                        <p:tgtEl>
                                          <p:spTgt spid="15"/>
                                        </p:tgtEl>
                                        <p:attrNameLst>
                                          <p:attrName>style.visibility</p:attrName>
                                        </p:attrNameLst>
                                      </p:cBhvr>
                                      <p:to>
                                        <p:strVal val="visible"/>
                                      </p:to>
                                    </p:set>
                                    <p:anim calcmode="lin" valueType="num">
                                      <p:cBhvr>
                                        <p:cTn id="85" dur="500" fill="hold"/>
                                        <p:tgtEl>
                                          <p:spTgt spid="15"/>
                                        </p:tgtEl>
                                        <p:attrNameLst>
                                          <p:attrName>ppt_w</p:attrName>
                                        </p:attrNameLst>
                                      </p:cBhvr>
                                      <p:tavLst>
                                        <p:tav tm="0">
                                          <p:val>
                                            <p:fltVal val="0"/>
                                          </p:val>
                                        </p:tav>
                                        <p:tav tm="100000">
                                          <p:val>
                                            <p:strVal val="#ppt_w"/>
                                          </p:val>
                                        </p:tav>
                                      </p:tavLst>
                                    </p:anim>
                                    <p:anim calcmode="lin" valueType="num">
                                      <p:cBhvr>
                                        <p:cTn id="86" dur="500" fill="hold"/>
                                        <p:tgtEl>
                                          <p:spTgt spid="15"/>
                                        </p:tgtEl>
                                        <p:attrNameLst>
                                          <p:attrName>ppt_h</p:attrName>
                                        </p:attrNameLst>
                                      </p:cBhvr>
                                      <p:tavLst>
                                        <p:tav tm="0">
                                          <p:val>
                                            <p:fltVal val="0"/>
                                          </p:val>
                                        </p:tav>
                                        <p:tav tm="100000">
                                          <p:val>
                                            <p:strVal val="#ppt_h"/>
                                          </p:val>
                                        </p:tav>
                                      </p:tavLst>
                                    </p:anim>
                                    <p:animEffect transition="in" filter="fade">
                                      <p:cBhvr>
                                        <p:cTn id="87" dur="500"/>
                                        <p:tgtEl>
                                          <p:spTgt spid="15"/>
                                        </p:tgtEl>
                                      </p:cBhvr>
                                    </p:animEffect>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grpId="0" nodeType="clickEffect">
                                  <p:stCondLst>
                                    <p:cond delay="0"/>
                                  </p:stCondLst>
                                  <p:childTnLst>
                                    <p:set>
                                      <p:cBhvr>
                                        <p:cTn id="91" dur="1" fill="hold">
                                          <p:stCondLst>
                                            <p:cond delay="0"/>
                                          </p:stCondLst>
                                        </p:cTn>
                                        <p:tgtEl>
                                          <p:spTgt spid="33"/>
                                        </p:tgtEl>
                                        <p:attrNameLst>
                                          <p:attrName>style.visibility</p:attrName>
                                        </p:attrNameLst>
                                      </p:cBhvr>
                                      <p:to>
                                        <p:strVal val="visible"/>
                                      </p:to>
                                    </p:set>
                                    <p:animEffect transition="in" filter="fade">
                                      <p:cBhvr>
                                        <p:cTn id="92" dur="1000"/>
                                        <p:tgtEl>
                                          <p:spTgt spid="33"/>
                                        </p:tgtEl>
                                      </p:cBhvr>
                                    </p:animEffect>
                                    <p:anim calcmode="lin" valueType="num">
                                      <p:cBhvr>
                                        <p:cTn id="93" dur="1000" fill="hold"/>
                                        <p:tgtEl>
                                          <p:spTgt spid="33"/>
                                        </p:tgtEl>
                                        <p:attrNameLst>
                                          <p:attrName>ppt_x</p:attrName>
                                        </p:attrNameLst>
                                      </p:cBhvr>
                                      <p:tavLst>
                                        <p:tav tm="0">
                                          <p:val>
                                            <p:strVal val="#ppt_x"/>
                                          </p:val>
                                        </p:tav>
                                        <p:tav tm="100000">
                                          <p:val>
                                            <p:strVal val="#ppt_x"/>
                                          </p:val>
                                        </p:tav>
                                      </p:tavLst>
                                    </p:anim>
                                    <p:anim calcmode="lin" valueType="num">
                                      <p:cBhvr>
                                        <p:cTn id="94" dur="1000" fill="hold"/>
                                        <p:tgtEl>
                                          <p:spTgt spid="33"/>
                                        </p:tgtEl>
                                        <p:attrNameLst>
                                          <p:attrName>ppt_y</p:attrName>
                                        </p:attrNameLst>
                                      </p:cBhvr>
                                      <p:tavLst>
                                        <p:tav tm="0">
                                          <p:val>
                                            <p:strVal val="#ppt_y+.1"/>
                                          </p:val>
                                        </p:tav>
                                        <p:tav tm="100000">
                                          <p:val>
                                            <p:strVal val="#ppt_y"/>
                                          </p:val>
                                        </p:tav>
                                      </p:tavLst>
                                    </p:anim>
                                  </p:childTnLst>
                                </p:cTn>
                              </p:par>
                            </p:childTnLst>
                          </p:cTn>
                        </p:par>
                        <p:par>
                          <p:cTn id="95" fill="hold">
                            <p:stCondLst>
                              <p:cond delay="1000"/>
                            </p:stCondLst>
                            <p:childTnLst>
                              <p:par>
                                <p:cTn id="96" presetID="53" presetClass="entr" presetSubtype="16" fill="hold" grpId="0" nodeType="afterEffect">
                                  <p:stCondLst>
                                    <p:cond delay="0"/>
                                  </p:stCondLst>
                                  <p:childTnLst>
                                    <p:set>
                                      <p:cBhvr>
                                        <p:cTn id="97" dur="1" fill="hold">
                                          <p:stCondLst>
                                            <p:cond delay="0"/>
                                          </p:stCondLst>
                                        </p:cTn>
                                        <p:tgtEl>
                                          <p:spTgt spid="20"/>
                                        </p:tgtEl>
                                        <p:attrNameLst>
                                          <p:attrName>style.visibility</p:attrName>
                                        </p:attrNameLst>
                                      </p:cBhvr>
                                      <p:to>
                                        <p:strVal val="visible"/>
                                      </p:to>
                                    </p:set>
                                    <p:anim calcmode="lin" valueType="num">
                                      <p:cBhvr>
                                        <p:cTn id="98" dur="500" fill="hold"/>
                                        <p:tgtEl>
                                          <p:spTgt spid="20"/>
                                        </p:tgtEl>
                                        <p:attrNameLst>
                                          <p:attrName>ppt_w</p:attrName>
                                        </p:attrNameLst>
                                      </p:cBhvr>
                                      <p:tavLst>
                                        <p:tav tm="0">
                                          <p:val>
                                            <p:fltVal val="0"/>
                                          </p:val>
                                        </p:tav>
                                        <p:tav tm="100000">
                                          <p:val>
                                            <p:strVal val="#ppt_w"/>
                                          </p:val>
                                        </p:tav>
                                      </p:tavLst>
                                    </p:anim>
                                    <p:anim calcmode="lin" valueType="num">
                                      <p:cBhvr>
                                        <p:cTn id="99" dur="500" fill="hold"/>
                                        <p:tgtEl>
                                          <p:spTgt spid="20"/>
                                        </p:tgtEl>
                                        <p:attrNameLst>
                                          <p:attrName>ppt_h</p:attrName>
                                        </p:attrNameLst>
                                      </p:cBhvr>
                                      <p:tavLst>
                                        <p:tav tm="0">
                                          <p:val>
                                            <p:fltVal val="0"/>
                                          </p:val>
                                        </p:tav>
                                        <p:tav tm="100000">
                                          <p:val>
                                            <p:strVal val="#ppt_h"/>
                                          </p:val>
                                        </p:tav>
                                      </p:tavLst>
                                    </p:anim>
                                    <p:animEffect transition="in" filter="fade">
                                      <p:cBhvr>
                                        <p:cTn id="100" dur="500"/>
                                        <p:tgtEl>
                                          <p:spTgt spid="20"/>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4" fill="hold" grpId="0" nodeType="clickEffect">
                                  <p:stCondLst>
                                    <p:cond delay="0"/>
                                  </p:stCondLst>
                                  <p:childTnLst>
                                    <p:set>
                                      <p:cBhvr>
                                        <p:cTn id="104" dur="1" fill="hold">
                                          <p:stCondLst>
                                            <p:cond delay="0"/>
                                          </p:stCondLst>
                                        </p:cTn>
                                        <p:tgtEl>
                                          <p:spTgt spid="35"/>
                                        </p:tgtEl>
                                        <p:attrNameLst>
                                          <p:attrName>style.visibility</p:attrName>
                                        </p:attrNameLst>
                                      </p:cBhvr>
                                      <p:to>
                                        <p:strVal val="visible"/>
                                      </p:to>
                                    </p:set>
                                    <p:animEffect transition="in" filter="wipe(down)">
                                      <p:cBhvr>
                                        <p:cTn id="105" dur="500"/>
                                        <p:tgtEl>
                                          <p:spTgt spid="35"/>
                                        </p:tgtEl>
                                      </p:cBhvr>
                                    </p:animEffect>
                                  </p:childTnLst>
                                </p:cTn>
                              </p:par>
                            </p:childTnLst>
                          </p:cTn>
                        </p:par>
                        <p:par>
                          <p:cTn id="106" fill="hold">
                            <p:stCondLst>
                              <p:cond delay="500"/>
                            </p:stCondLst>
                            <p:childTnLst>
                              <p:par>
                                <p:cTn id="107" presetID="1" presetClass="entr" presetSubtype="0" fill="hold" grpId="0" nodeType="afterEffect">
                                  <p:stCondLst>
                                    <p:cond delay="0"/>
                                  </p:stCondLst>
                                  <p:childTnLst>
                                    <p:set>
                                      <p:cBhvr>
                                        <p:cTn id="108" dur="1" fill="hold">
                                          <p:stCondLst>
                                            <p:cond delay="0"/>
                                          </p:stCondLst>
                                        </p:cTn>
                                        <p:tgtEl>
                                          <p:spTgt spid="43"/>
                                        </p:tgtEl>
                                        <p:attrNameLst>
                                          <p:attrName>style.visibility</p:attrName>
                                        </p:attrNameLst>
                                      </p:cBhvr>
                                      <p:to>
                                        <p:strVal val="visible"/>
                                      </p:to>
                                    </p:set>
                                  </p:childTnLst>
                                </p:cTn>
                              </p:par>
                            </p:childTnLst>
                          </p:cTn>
                        </p:par>
                        <p:par>
                          <p:cTn id="109" fill="hold">
                            <p:stCondLst>
                              <p:cond delay="500"/>
                            </p:stCondLst>
                            <p:childTnLst>
                              <p:par>
                                <p:cTn id="110" presetID="53" presetClass="entr" presetSubtype="16" fill="hold" grpId="0" nodeType="afterEffect">
                                  <p:stCondLst>
                                    <p:cond delay="0"/>
                                  </p:stCondLst>
                                  <p:childTnLst>
                                    <p:set>
                                      <p:cBhvr>
                                        <p:cTn id="111" dur="1" fill="hold">
                                          <p:stCondLst>
                                            <p:cond delay="0"/>
                                          </p:stCondLst>
                                        </p:cTn>
                                        <p:tgtEl>
                                          <p:spTgt spid="21"/>
                                        </p:tgtEl>
                                        <p:attrNameLst>
                                          <p:attrName>style.visibility</p:attrName>
                                        </p:attrNameLst>
                                      </p:cBhvr>
                                      <p:to>
                                        <p:strVal val="visible"/>
                                      </p:to>
                                    </p:set>
                                    <p:anim calcmode="lin" valueType="num">
                                      <p:cBhvr>
                                        <p:cTn id="112" dur="500" fill="hold"/>
                                        <p:tgtEl>
                                          <p:spTgt spid="21"/>
                                        </p:tgtEl>
                                        <p:attrNameLst>
                                          <p:attrName>ppt_w</p:attrName>
                                        </p:attrNameLst>
                                      </p:cBhvr>
                                      <p:tavLst>
                                        <p:tav tm="0">
                                          <p:val>
                                            <p:fltVal val="0"/>
                                          </p:val>
                                        </p:tav>
                                        <p:tav tm="100000">
                                          <p:val>
                                            <p:strVal val="#ppt_w"/>
                                          </p:val>
                                        </p:tav>
                                      </p:tavLst>
                                    </p:anim>
                                    <p:anim calcmode="lin" valueType="num">
                                      <p:cBhvr>
                                        <p:cTn id="113" dur="500" fill="hold"/>
                                        <p:tgtEl>
                                          <p:spTgt spid="21"/>
                                        </p:tgtEl>
                                        <p:attrNameLst>
                                          <p:attrName>ppt_h</p:attrName>
                                        </p:attrNameLst>
                                      </p:cBhvr>
                                      <p:tavLst>
                                        <p:tav tm="0">
                                          <p:val>
                                            <p:fltVal val="0"/>
                                          </p:val>
                                        </p:tav>
                                        <p:tav tm="100000">
                                          <p:val>
                                            <p:strVal val="#ppt_h"/>
                                          </p:val>
                                        </p:tav>
                                      </p:tavLst>
                                    </p:anim>
                                    <p:animEffect transition="in" filter="fade">
                                      <p:cBhvr>
                                        <p:cTn id="114" dur="500"/>
                                        <p:tgtEl>
                                          <p:spTgt spid="21"/>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34"/>
                                        </p:tgtEl>
                                        <p:attrNameLst>
                                          <p:attrName>style.visibility</p:attrName>
                                        </p:attrNameLst>
                                      </p:cBhvr>
                                      <p:to>
                                        <p:strVal val="visible"/>
                                      </p:to>
                                    </p:set>
                                    <p:animEffect transition="in" filter="wipe(down)">
                                      <p:cBhvr>
                                        <p:cTn id="119" dur="500"/>
                                        <p:tgtEl>
                                          <p:spTgt spid="34"/>
                                        </p:tgtEl>
                                      </p:cBhvr>
                                    </p:animEffect>
                                  </p:childTnLst>
                                </p:cTn>
                              </p:par>
                            </p:childTnLst>
                          </p:cTn>
                        </p:par>
                        <p:par>
                          <p:cTn id="120" fill="hold">
                            <p:stCondLst>
                              <p:cond delay="500"/>
                            </p:stCondLst>
                            <p:childTnLst>
                              <p:par>
                                <p:cTn id="121" presetID="1" presetClass="entr" presetSubtype="0" fill="hold" grpId="0" nodeType="afterEffect">
                                  <p:stCondLst>
                                    <p:cond delay="0"/>
                                  </p:stCondLst>
                                  <p:childTnLst>
                                    <p:set>
                                      <p:cBhvr>
                                        <p:cTn id="122" dur="1" fill="hold">
                                          <p:stCondLst>
                                            <p:cond delay="0"/>
                                          </p:stCondLst>
                                        </p:cTn>
                                        <p:tgtEl>
                                          <p:spTgt spid="44"/>
                                        </p:tgtEl>
                                        <p:attrNameLst>
                                          <p:attrName>style.visibility</p:attrName>
                                        </p:attrNameLst>
                                      </p:cBhvr>
                                      <p:to>
                                        <p:strVal val="visible"/>
                                      </p:to>
                                    </p:set>
                                  </p:childTnLst>
                                </p:cTn>
                              </p:par>
                            </p:childTnLst>
                          </p:cTn>
                        </p:par>
                        <p:par>
                          <p:cTn id="123" fill="hold">
                            <p:stCondLst>
                              <p:cond delay="500"/>
                            </p:stCondLst>
                            <p:childTnLst>
                              <p:par>
                                <p:cTn id="124" presetID="53" presetClass="entr" presetSubtype="16" fill="hold" grpId="0" nodeType="afterEffect">
                                  <p:stCondLst>
                                    <p:cond delay="0"/>
                                  </p:stCondLst>
                                  <p:childTnLst>
                                    <p:set>
                                      <p:cBhvr>
                                        <p:cTn id="125" dur="1" fill="hold">
                                          <p:stCondLst>
                                            <p:cond delay="0"/>
                                          </p:stCondLst>
                                        </p:cTn>
                                        <p:tgtEl>
                                          <p:spTgt spid="23"/>
                                        </p:tgtEl>
                                        <p:attrNameLst>
                                          <p:attrName>style.visibility</p:attrName>
                                        </p:attrNameLst>
                                      </p:cBhvr>
                                      <p:to>
                                        <p:strVal val="visible"/>
                                      </p:to>
                                    </p:set>
                                    <p:anim calcmode="lin" valueType="num">
                                      <p:cBhvr>
                                        <p:cTn id="126" dur="500" fill="hold"/>
                                        <p:tgtEl>
                                          <p:spTgt spid="23"/>
                                        </p:tgtEl>
                                        <p:attrNameLst>
                                          <p:attrName>ppt_w</p:attrName>
                                        </p:attrNameLst>
                                      </p:cBhvr>
                                      <p:tavLst>
                                        <p:tav tm="0">
                                          <p:val>
                                            <p:fltVal val="0"/>
                                          </p:val>
                                        </p:tav>
                                        <p:tav tm="100000">
                                          <p:val>
                                            <p:strVal val="#ppt_w"/>
                                          </p:val>
                                        </p:tav>
                                      </p:tavLst>
                                    </p:anim>
                                    <p:anim calcmode="lin" valueType="num">
                                      <p:cBhvr>
                                        <p:cTn id="127" dur="500" fill="hold"/>
                                        <p:tgtEl>
                                          <p:spTgt spid="23"/>
                                        </p:tgtEl>
                                        <p:attrNameLst>
                                          <p:attrName>ppt_h</p:attrName>
                                        </p:attrNameLst>
                                      </p:cBhvr>
                                      <p:tavLst>
                                        <p:tav tm="0">
                                          <p:val>
                                            <p:fltVal val="0"/>
                                          </p:val>
                                        </p:tav>
                                        <p:tav tm="100000">
                                          <p:val>
                                            <p:strVal val="#ppt_h"/>
                                          </p:val>
                                        </p:tav>
                                      </p:tavLst>
                                    </p:anim>
                                    <p:animEffect transition="in" filter="fade">
                                      <p:cBhvr>
                                        <p:cTn id="128" dur="500"/>
                                        <p:tgtEl>
                                          <p:spTgt spid="23"/>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38"/>
                                        </p:tgtEl>
                                        <p:attrNameLst>
                                          <p:attrName>style.visibility</p:attrName>
                                        </p:attrNameLst>
                                      </p:cBhvr>
                                      <p:to>
                                        <p:strVal val="visible"/>
                                      </p:to>
                                    </p:set>
                                    <p:animEffect transition="in" filter="fade">
                                      <p:cBhvr>
                                        <p:cTn id="133" dur="500"/>
                                        <p:tgtEl>
                                          <p:spTgt spid="38"/>
                                        </p:tgtEl>
                                      </p:cBhvr>
                                    </p:animEffect>
                                  </p:childTnLst>
                                </p:cTn>
                              </p:par>
                            </p:childTnLst>
                          </p:cTn>
                        </p:par>
                        <p:par>
                          <p:cTn id="134" fill="hold">
                            <p:stCondLst>
                              <p:cond delay="500"/>
                            </p:stCondLst>
                            <p:childTnLst>
                              <p:par>
                                <p:cTn id="135" presetID="10" presetClass="entr" presetSubtype="0" fill="hold" grpId="0" nodeType="afterEffect">
                                  <p:stCondLst>
                                    <p:cond delay="0"/>
                                  </p:stCondLst>
                                  <p:childTnLst>
                                    <p:set>
                                      <p:cBhvr>
                                        <p:cTn id="136" dur="1" fill="hold">
                                          <p:stCondLst>
                                            <p:cond delay="0"/>
                                          </p:stCondLst>
                                        </p:cTn>
                                        <p:tgtEl>
                                          <p:spTgt spid="37"/>
                                        </p:tgtEl>
                                        <p:attrNameLst>
                                          <p:attrName>style.visibility</p:attrName>
                                        </p:attrNameLst>
                                      </p:cBhvr>
                                      <p:to>
                                        <p:strVal val="visible"/>
                                      </p:to>
                                    </p:set>
                                    <p:animEffect transition="in" filter="fade">
                                      <p:cBhvr>
                                        <p:cTn id="137" dur="500"/>
                                        <p:tgtEl>
                                          <p:spTgt spid="37"/>
                                        </p:tgtEl>
                                      </p:cBhvr>
                                    </p:animEffect>
                                  </p:childTnLst>
                                </p:cTn>
                              </p:par>
                            </p:childTnLst>
                          </p:cTn>
                        </p:par>
                        <p:par>
                          <p:cTn id="138" fill="hold">
                            <p:stCondLst>
                              <p:cond delay="1000"/>
                            </p:stCondLst>
                            <p:childTnLst>
                              <p:par>
                                <p:cTn id="139" presetID="10" presetClass="entr" presetSubtype="0" fill="hold" grpId="0" nodeType="afterEffect">
                                  <p:stCondLst>
                                    <p:cond delay="0"/>
                                  </p:stCondLst>
                                  <p:childTnLst>
                                    <p:set>
                                      <p:cBhvr>
                                        <p:cTn id="140" dur="1" fill="hold">
                                          <p:stCondLst>
                                            <p:cond delay="0"/>
                                          </p:stCondLst>
                                        </p:cTn>
                                        <p:tgtEl>
                                          <p:spTgt spid="36"/>
                                        </p:tgtEl>
                                        <p:attrNameLst>
                                          <p:attrName>style.visibility</p:attrName>
                                        </p:attrNameLst>
                                      </p:cBhvr>
                                      <p:to>
                                        <p:strVal val="visible"/>
                                      </p:to>
                                    </p:set>
                                    <p:animEffect transition="in" filter="fade">
                                      <p:cBhvr>
                                        <p:cTn id="141" dur="500"/>
                                        <p:tgtEl>
                                          <p:spTgt spid="36"/>
                                        </p:tgtEl>
                                      </p:cBhvr>
                                    </p:animEffect>
                                  </p:childTnLst>
                                </p:cTn>
                              </p:par>
                            </p:childTnLst>
                          </p:cTn>
                        </p:par>
                        <p:par>
                          <p:cTn id="142" fill="hold">
                            <p:stCondLst>
                              <p:cond delay="1500"/>
                            </p:stCondLst>
                            <p:childTnLst>
                              <p:par>
                                <p:cTn id="143" presetID="42" presetClass="entr" presetSubtype="0" fill="hold" grpId="0" nodeType="afterEffect">
                                  <p:stCondLst>
                                    <p:cond delay="0"/>
                                  </p:stCondLst>
                                  <p:childTnLst>
                                    <p:set>
                                      <p:cBhvr>
                                        <p:cTn id="144" dur="1" fill="hold">
                                          <p:stCondLst>
                                            <p:cond delay="0"/>
                                          </p:stCondLst>
                                        </p:cTn>
                                        <p:tgtEl>
                                          <p:spTgt spid="14"/>
                                        </p:tgtEl>
                                        <p:attrNameLst>
                                          <p:attrName>style.visibility</p:attrName>
                                        </p:attrNameLst>
                                      </p:cBhvr>
                                      <p:to>
                                        <p:strVal val="visible"/>
                                      </p:to>
                                    </p:set>
                                    <p:animEffect transition="in" filter="fade">
                                      <p:cBhvr>
                                        <p:cTn id="145" dur="1000"/>
                                        <p:tgtEl>
                                          <p:spTgt spid="14"/>
                                        </p:tgtEl>
                                      </p:cBhvr>
                                    </p:animEffect>
                                    <p:anim calcmode="lin" valueType="num">
                                      <p:cBhvr>
                                        <p:cTn id="146" dur="1000" fill="hold"/>
                                        <p:tgtEl>
                                          <p:spTgt spid="14"/>
                                        </p:tgtEl>
                                        <p:attrNameLst>
                                          <p:attrName>ppt_x</p:attrName>
                                        </p:attrNameLst>
                                      </p:cBhvr>
                                      <p:tavLst>
                                        <p:tav tm="0">
                                          <p:val>
                                            <p:strVal val="#ppt_x"/>
                                          </p:val>
                                        </p:tav>
                                        <p:tav tm="100000">
                                          <p:val>
                                            <p:strVal val="#ppt_x"/>
                                          </p:val>
                                        </p:tav>
                                      </p:tavLst>
                                    </p:anim>
                                    <p:anim calcmode="lin" valueType="num">
                                      <p:cBhvr>
                                        <p:cTn id="14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6" presetClass="entr" presetSubtype="16" fill="hold" grpId="0" nodeType="clickEffect">
                                  <p:stCondLst>
                                    <p:cond delay="0"/>
                                  </p:stCondLst>
                                  <p:childTnLst>
                                    <p:set>
                                      <p:cBhvr>
                                        <p:cTn id="151" dur="1" fill="hold">
                                          <p:stCondLst>
                                            <p:cond delay="0"/>
                                          </p:stCondLst>
                                        </p:cTn>
                                        <p:tgtEl>
                                          <p:spTgt spid="40"/>
                                        </p:tgtEl>
                                        <p:attrNameLst>
                                          <p:attrName>style.visibility</p:attrName>
                                        </p:attrNameLst>
                                      </p:cBhvr>
                                      <p:to>
                                        <p:strVal val="visible"/>
                                      </p:to>
                                    </p:set>
                                    <p:animEffect transition="in" filter="circle(in)">
                                      <p:cBhvr>
                                        <p:cTn id="152" dur="2000"/>
                                        <p:tgtEl>
                                          <p:spTgt spid="40"/>
                                        </p:tgtEl>
                                      </p:cBhvr>
                                    </p:animEffect>
                                  </p:childTnLst>
                                </p:cTn>
                              </p:par>
                            </p:childTnLst>
                          </p:cTn>
                        </p:par>
                        <p:par>
                          <p:cTn id="153" fill="hold">
                            <p:stCondLst>
                              <p:cond delay="2000"/>
                            </p:stCondLst>
                            <p:childTnLst>
                              <p:par>
                                <p:cTn id="154" presetID="26" presetClass="entr" presetSubtype="0" fill="hold" grpId="0" nodeType="afterEffect">
                                  <p:stCondLst>
                                    <p:cond delay="0"/>
                                  </p:stCondLst>
                                  <p:childTnLst>
                                    <p:set>
                                      <p:cBhvr>
                                        <p:cTn id="155" dur="1" fill="hold">
                                          <p:stCondLst>
                                            <p:cond delay="0"/>
                                          </p:stCondLst>
                                        </p:cTn>
                                        <p:tgtEl>
                                          <p:spTgt spid="27"/>
                                        </p:tgtEl>
                                        <p:attrNameLst>
                                          <p:attrName>style.visibility</p:attrName>
                                        </p:attrNameLst>
                                      </p:cBhvr>
                                      <p:to>
                                        <p:strVal val="visible"/>
                                      </p:to>
                                    </p:set>
                                    <p:animEffect transition="in" filter="wipe(down)">
                                      <p:cBhvr>
                                        <p:cTn id="156" dur="580">
                                          <p:stCondLst>
                                            <p:cond delay="0"/>
                                          </p:stCondLst>
                                        </p:cTn>
                                        <p:tgtEl>
                                          <p:spTgt spid="27"/>
                                        </p:tgtEl>
                                      </p:cBhvr>
                                    </p:animEffect>
                                    <p:anim calcmode="lin" valueType="num">
                                      <p:cBhvr>
                                        <p:cTn id="157"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158"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159"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160"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161"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162" dur="26">
                                          <p:stCondLst>
                                            <p:cond delay="650"/>
                                          </p:stCondLst>
                                        </p:cTn>
                                        <p:tgtEl>
                                          <p:spTgt spid="27"/>
                                        </p:tgtEl>
                                      </p:cBhvr>
                                      <p:to x="100000" y="60000"/>
                                    </p:animScale>
                                    <p:animScale>
                                      <p:cBhvr>
                                        <p:cTn id="163" dur="166" decel="50000">
                                          <p:stCondLst>
                                            <p:cond delay="676"/>
                                          </p:stCondLst>
                                        </p:cTn>
                                        <p:tgtEl>
                                          <p:spTgt spid="27"/>
                                        </p:tgtEl>
                                      </p:cBhvr>
                                      <p:to x="100000" y="100000"/>
                                    </p:animScale>
                                    <p:animScale>
                                      <p:cBhvr>
                                        <p:cTn id="164" dur="26">
                                          <p:stCondLst>
                                            <p:cond delay="1312"/>
                                          </p:stCondLst>
                                        </p:cTn>
                                        <p:tgtEl>
                                          <p:spTgt spid="27"/>
                                        </p:tgtEl>
                                      </p:cBhvr>
                                      <p:to x="100000" y="80000"/>
                                    </p:animScale>
                                    <p:animScale>
                                      <p:cBhvr>
                                        <p:cTn id="165" dur="166" decel="50000">
                                          <p:stCondLst>
                                            <p:cond delay="1338"/>
                                          </p:stCondLst>
                                        </p:cTn>
                                        <p:tgtEl>
                                          <p:spTgt spid="27"/>
                                        </p:tgtEl>
                                      </p:cBhvr>
                                      <p:to x="100000" y="100000"/>
                                    </p:animScale>
                                    <p:animScale>
                                      <p:cBhvr>
                                        <p:cTn id="166" dur="26">
                                          <p:stCondLst>
                                            <p:cond delay="1642"/>
                                          </p:stCondLst>
                                        </p:cTn>
                                        <p:tgtEl>
                                          <p:spTgt spid="27"/>
                                        </p:tgtEl>
                                      </p:cBhvr>
                                      <p:to x="100000" y="90000"/>
                                    </p:animScale>
                                    <p:animScale>
                                      <p:cBhvr>
                                        <p:cTn id="167" dur="166" decel="50000">
                                          <p:stCondLst>
                                            <p:cond delay="1668"/>
                                          </p:stCondLst>
                                        </p:cTn>
                                        <p:tgtEl>
                                          <p:spTgt spid="27"/>
                                        </p:tgtEl>
                                      </p:cBhvr>
                                      <p:to x="100000" y="100000"/>
                                    </p:animScale>
                                    <p:animScale>
                                      <p:cBhvr>
                                        <p:cTn id="168" dur="26">
                                          <p:stCondLst>
                                            <p:cond delay="1808"/>
                                          </p:stCondLst>
                                        </p:cTn>
                                        <p:tgtEl>
                                          <p:spTgt spid="27"/>
                                        </p:tgtEl>
                                      </p:cBhvr>
                                      <p:to x="100000" y="95000"/>
                                    </p:animScale>
                                    <p:animScale>
                                      <p:cBhvr>
                                        <p:cTn id="169" dur="166" decel="50000">
                                          <p:stCondLst>
                                            <p:cond delay="1834"/>
                                          </p:stCondLst>
                                        </p:cTn>
                                        <p:tgtEl>
                                          <p:spTgt spid="2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8" grpId="0" animBg="1"/>
      <p:bldP spid="10" grpId="0" animBg="1"/>
      <p:bldP spid="15" grpId="0" animBg="1"/>
      <p:bldP spid="17" grpId="0" animBg="1"/>
      <p:bldP spid="18" grpId="0" animBg="1"/>
      <p:bldP spid="20" grpId="0" animBg="1"/>
      <p:bldP spid="21" grpId="0" animBg="1"/>
      <p:bldP spid="23" grpId="0" animBg="1"/>
      <p:bldP spid="14" grpId="0" animBg="1"/>
      <p:bldP spid="27" grpId="0" animBg="1"/>
      <p:bldP spid="16" grpId="0" animBg="1"/>
      <p:bldP spid="25"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p:bldP spid="42" grpId="0"/>
      <p:bldP spid="43" grpId="0"/>
      <p:bldP spid="4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a:t>
            </a:r>
            <a:r>
              <a:rPr lang="en-GB" sz="2000" b="1" dirty="0" smtClean="0">
                <a:solidFill>
                  <a:schemeClr val="tx2"/>
                </a:solidFill>
                <a:effectLst>
                  <a:glow>
                    <a:srgbClr val="7F7F7F">
                      <a:alpha val="35000"/>
                    </a:srgbClr>
                  </a:glow>
                </a:effectLst>
              </a:rPr>
              <a:t>An example of technical supervision procedures (SOP </a:t>
            </a:r>
            <a:r>
              <a:rPr lang="en-GB" sz="2000" b="1" dirty="0" err="1" smtClean="0">
                <a:solidFill>
                  <a:schemeClr val="tx2"/>
                </a:solidFill>
                <a:effectLst>
                  <a:glow>
                    <a:srgbClr val="7F7F7F">
                      <a:alpha val="35000"/>
                    </a:srgbClr>
                  </a:glow>
                </a:effectLst>
              </a:rPr>
              <a:t>Ekonerg</a:t>
            </a:r>
            <a:r>
              <a:rPr lang="en-GB" sz="2000" b="1" dirty="0" smtClean="0">
                <a:solidFill>
                  <a:schemeClr val="tx2"/>
                </a:solidFill>
                <a:effectLst>
                  <a:glow>
                    <a:srgbClr val="7F7F7F">
                      <a:alpha val="35000"/>
                    </a:srgbClr>
                  </a:glow>
                </a:effectLst>
              </a:rPr>
              <a:t>)</a:t>
            </a:r>
            <a:endParaRPr lang="hr-HR" sz="2000" b="1" i="1" dirty="0" smtClean="0">
              <a:solidFill>
                <a:schemeClr val="tx2"/>
              </a:solidFill>
              <a:effectLst>
                <a:glow>
                  <a:srgbClr val="7F7F7F">
                    <a:alpha val="35000"/>
                  </a:srgbClr>
                </a:glow>
              </a:effectLst>
            </a:endParaRPr>
          </a:p>
        </p:txBody>
      </p:sp>
      <p:grpSp>
        <p:nvGrpSpPr>
          <p:cNvPr id="6" name="Group 5"/>
          <p:cNvGrpSpPr/>
          <p:nvPr/>
        </p:nvGrpSpPr>
        <p:grpSpPr>
          <a:xfrm>
            <a:off x="376239" y="6334443"/>
            <a:ext cx="4566913" cy="439123"/>
            <a:chOff x="71999" y="6334443"/>
            <a:chExt cx="4566913" cy="439123"/>
          </a:xfrm>
        </p:grpSpPr>
        <p:grpSp>
          <p:nvGrpSpPr>
            <p:cNvPr id="14338" name="Group 3"/>
            <p:cNvGrpSpPr>
              <a:grpSpLocks noChangeAspect="1"/>
            </p:cNvGrpSpPr>
            <p:nvPr/>
          </p:nvGrpSpPr>
          <p:grpSpPr bwMode="auto">
            <a:xfrm>
              <a:off x="138114" y="6362429"/>
              <a:ext cx="4500798" cy="411137"/>
              <a:chOff x="14858" y="6031800"/>
              <a:chExt cx="7310482" cy="703818"/>
            </a:xfrm>
          </p:grpSpPr>
          <p:pic>
            <p:nvPicPr>
              <p:cNvPr id="1434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Environmental Protection Institute</a:t>
                </a:r>
                <a:endParaRPr lang="hr-HR" sz="1200" dirty="0">
                  <a:latin typeface="Arial Narrow" pitchFamily="34" charset="0"/>
                  <a:cs typeface="+mn-cs"/>
                </a:endParaRP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3" name="Rounded Rectangle 2"/>
          <p:cNvSpPr/>
          <p:nvPr/>
        </p:nvSpPr>
        <p:spPr>
          <a:xfrm>
            <a:off x="457200" y="1362235"/>
            <a:ext cx="1522675" cy="8666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smtClean="0"/>
              <a:t>Daily monitoring of the measuring stations</a:t>
            </a:r>
            <a:endParaRPr lang="hr-HR" sz="1400" dirty="0"/>
          </a:p>
        </p:txBody>
      </p:sp>
      <p:sp>
        <p:nvSpPr>
          <p:cNvPr id="4" name="Snip Single Corner Rectangle 3"/>
          <p:cNvSpPr/>
          <p:nvPr/>
        </p:nvSpPr>
        <p:spPr>
          <a:xfrm>
            <a:off x="2263549" y="1362234"/>
            <a:ext cx="2079187" cy="1113902"/>
          </a:xfrm>
          <a:prstGeom prst="snip1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smtClean="0"/>
              <a:t>Connect with measuring stations, remote check the status of the measuring devices and IT infrastructure</a:t>
            </a:r>
            <a:endParaRPr lang="hr-HR" sz="1200" dirty="0"/>
          </a:p>
        </p:txBody>
      </p:sp>
      <p:sp>
        <p:nvSpPr>
          <p:cNvPr id="8" name="Flowchart: Decision 7"/>
          <p:cNvSpPr/>
          <p:nvPr/>
        </p:nvSpPr>
        <p:spPr>
          <a:xfrm>
            <a:off x="2262222" y="2644662"/>
            <a:ext cx="2305877" cy="672598"/>
          </a:xfrm>
          <a:prstGeom prst="flowChartDecision">
            <a:avLst/>
          </a:prstGeom>
          <a:solidFill>
            <a:srgbClr val="00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1200" dirty="0" err="1" smtClean="0"/>
              <a:t>The</a:t>
            </a:r>
            <a:r>
              <a:rPr lang="hr-HR" sz="1200" dirty="0" smtClean="0"/>
              <a:t> </a:t>
            </a:r>
            <a:r>
              <a:rPr lang="hr-HR" sz="1200" dirty="0" err="1" smtClean="0"/>
              <a:t>parameters</a:t>
            </a:r>
            <a:r>
              <a:rPr lang="hr-HR" sz="1200" dirty="0" smtClean="0"/>
              <a:t> are </a:t>
            </a:r>
            <a:r>
              <a:rPr lang="hr-HR" sz="1200" dirty="0" err="1" smtClean="0"/>
              <a:t>correct</a:t>
            </a:r>
            <a:r>
              <a:rPr lang="hr-HR" sz="1200" dirty="0" smtClean="0"/>
              <a:t>?</a:t>
            </a:r>
            <a:endParaRPr lang="hr-HR" sz="1200" dirty="0"/>
          </a:p>
        </p:txBody>
      </p:sp>
      <p:sp>
        <p:nvSpPr>
          <p:cNvPr id="10" name="Flowchart: Terminator 9"/>
          <p:cNvSpPr/>
          <p:nvPr/>
        </p:nvSpPr>
        <p:spPr>
          <a:xfrm>
            <a:off x="6114804" y="1364673"/>
            <a:ext cx="2210465" cy="774637"/>
          </a:xfrm>
          <a:prstGeom prst="flowChartTermina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Writing reports about defects in the archives of the station</a:t>
            </a:r>
            <a:endParaRPr lang="hr-HR" sz="1400" dirty="0"/>
          </a:p>
        </p:txBody>
      </p:sp>
      <p:sp>
        <p:nvSpPr>
          <p:cNvPr id="15" name="Flowchart: Terminator 14"/>
          <p:cNvSpPr/>
          <p:nvPr/>
        </p:nvSpPr>
        <p:spPr>
          <a:xfrm>
            <a:off x="6091403" y="2334338"/>
            <a:ext cx="2210465" cy="548479"/>
          </a:xfrm>
          <a:prstGeom prst="flowChartTermina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Communication with the Service </a:t>
            </a:r>
            <a:r>
              <a:rPr lang="en-GB" sz="1400" dirty="0" err="1" smtClean="0"/>
              <a:t>Center</a:t>
            </a:r>
            <a:endParaRPr lang="hr-HR" sz="1400" dirty="0"/>
          </a:p>
        </p:txBody>
      </p:sp>
      <p:sp>
        <p:nvSpPr>
          <p:cNvPr id="20" name="Flowchart: Decision 19"/>
          <p:cNvSpPr/>
          <p:nvPr/>
        </p:nvSpPr>
        <p:spPr>
          <a:xfrm>
            <a:off x="4297806" y="2719676"/>
            <a:ext cx="2649032" cy="962577"/>
          </a:xfrm>
          <a:prstGeom prst="flowChartDecision">
            <a:avLst/>
          </a:prstGeom>
          <a:solidFill>
            <a:srgbClr val="00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1200" dirty="0" err="1" smtClean="0"/>
              <a:t>Malfunction</a:t>
            </a:r>
            <a:r>
              <a:rPr lang="hr-HR" sz="1200" dirty="0" smtClean="0"/>
              <a:t> </a:t>
            </a:r>
            <a:r>
              <a:rPr lang="hr-HR" sz="1200" dirty="0" err="1" smtClean="0"/>
              <a:t>requires</a:t>
            </a:r>
            <a:r>
              <a:rPr lang="hr-HR" sz="1200" dirty="0" smtClean="0"/>
              <a:t> </a:t>
            </a:r>
            <a:r>
              <a:rPr lang="hr-HR" sz="1200" dirty="0" err="1" smtClean="0"/>
              <a:t>immediate</a:t>
            </a:r>
            <a:r>
              <a:rPr lang="hr-HR" sz="1200" dirty="0" smtClean="0"/>
              <a:t> </a:t>
            </a:r>
            <a:r>
              <a:rPr lang="hr-HR" sz="1200" dirty="0" err="1" smtClean="0"/>
              <a:t>intervention</a:t>
            </a:r>
            <a:r>
              <a:rPr lang="hr-HR" sz="1200" dirty="0" smtClean="0"/>
              <a:t>?</a:t>
            </a:r>
            <a:endParaRPr lang="hr-HR" sz="1200" dirty="0"/>
          </a:p>
        </p:txBody>
      </p:sp>
      <p:sp>
        <p:nvSpPr>
          <p:cNvPr id="21" name="Flowchart: Terminator 20"/>
          <p:cNvSpPr/>
          <p:nvPr/>
        </p:nvSpPr>
        <p:spPr>
          <a:xfrm>
            <a:off x="2065564" y="3547354"/>
            <a:ext cx="2682475" cy="621246"/>
          </a:xfrm>
          <a:prstGeom prst="flowChartTermina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The activation of the emergency order and the availability of the service</a:t>
            </a:r>
            <a:endParaRPr lang="hr-HR" sz="1400" dirty="0"/>
          </a:p>
        </p:txBody>
      </p:sp>
      <p:sp>
        <p:nvSpPr>
          <p:cNvPr id="23" name="Flowchart: Terminator 22"/>
          <p:cNvSpPr/>
          <p:nvPr/>
        </p:nvSpPr>
        <p:spPr>
          <a:xfrm>
            <a:off x="6648614" y="4088934"/>
            <a:ext cx="2193776" cy="836169"/>
          </a:xfrm>
          <a:prstGeom prst="flowChartTermina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Service intervention </a:t>
            </a:r>
            <a:r>
              <a:rPr lang="en-GB" sz="1400" dirty="0" err="1" smtClean="0"/>
              <a:t>durin</a:t>
            </a:r>
            <a:r>
              <a:rPr lang="en-GB" sz="1400" dirty="0" smtClean="0"/>
              <a:t> the next regular maintenance </a:t>
            </a:r>
            <a:endParaRPr lang="hr-HR" sz="1400" dirty="0"/>
          </a:p>
        </p:txBody>
      </p:sp>
      <p:sp>
        <p:nvSpPr>
          <p:cNvPr id="14" name="Flowchart: Process 13"/>
          <p:cNvSpPr/>
          <p:nvPr/>
        </p:nvSpPr>
        <p:spPr>
          <a:xfrm>
            <a:off x="1017866" y="5155197"/>
            <a:ext cx="7354856" cy="209452"/>
          </a:xfrm>
          <a:prstGeom prst="flowChartProcess">
            <a:avLst/>
          </a:prstGeom>
          <a:solidFill>
            <a:srgbClr val="6D4B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Writing activity reports in the station log</a:t>
            </a:r>
            <a:endParaRPr lang="hr-HR" sz="1400" dirty="0"/>
          </a:p>
        </p:txBody>
      </p:sp>
      <p:sp>
        <p:nvSpPr>
          <p:cNvPr id="27" name="Snip Single Corner Rectangle 26"/>
          <p:cNvSpPr/>
          <p:nvPr/>
        </p:nvSpPr>
        <p:spPr>
          <a:xfrm>
            <a:off x="1017866" y="5649314"/>
            <a:ext cx="7354856" cy="269210"/>
          </a:xfrm>
          <a:prstGeom prst="snip1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Informing the owner </a:t>
            </a:r>
            <a:r>
              <a:rPr lang="en-GB" sz="1200" dirty="0"/>
              <a:t>of the measuring station and the institution responsible for the measurements</a:t>
            </a:r>
            <a:endParaRPr lang="hr-HR" sz="1200" dirty="0"/>
          </a:p>
        </p:txBody>
      </p:sp>
      <p:sp>
        <p:nvSpPr>
          <p:cNvPr id="16" name="Right Arrow 15"/>
          <p:cNvSpPr/>
          <p:nvPr/>
        </p:nvSpPr>
        <p:spPr>
          <a:xfrm>
            <a:off x="1979875" y="1711319"/>
            <a:ext cx="283674" cy="127655"/>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30" name="Bent Arrow 29"/>
          <p:cNvSpPr/>
          <p:nvPr/>
        </p:nvSpPr>
        <p:spPr>
          <a:xfrm rot="5400000" flipV="1">
            <a:off x="734035" y="3600471"/>
            <a:ext cx="2216071" cy="842958"/>
          </a:xfrm>
          <a:prstGeom prst="bentArrow">
            <a:avLst>
              <a:gd name="adj1" fmla="val 9597"/>
              <a:gd name="adj2" fmla="val 14533"/>
              <a:gd name="adj3" fmla="val 13045"/>
              <a:gd name="adj4" fmla="val 43750"/>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solidFill>
                <a:schemeClr val="tx1"/>
              </a:solidFill>
            </a:endParaRPr>
          </a:p>
        </p:txBody>
      </p:sp>
      <p:sp>
        <p:nvSpPr>
          <p:cNvPr id="32" name="Right Arrow 31"/>
          <p:cNvSpPr/>
          <p:nvPr/>
        </p:nvSpPr>
        <p:spPr>
          <a:xfrm rot="5400000">
            <a:off x="7125560" y="2132268"/>
            <a:ext cx="188950" cy="202027"/>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33" name="Right Arrow 32"/>
          <p:cNvSpPr/>
          <p:nvPr/>
        </p:nvSpPr>
        <p:spPr>
          <a:xfrm rot="10800000">
            <a:off x="5654980" y="2614114"/>
            <a:ext cx="432504" cy="154229"/>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34" name="Bent Arrow 33"/>
          <p:cNvSpPr/>
          <p:nvPr/>
        </p:nvSpPr>
        <p:spPr>
          <a:xfrm rot="5400000">
            <a:off x="7221151" y="2856871"/>
            <a:ext cx="239504" cy="846666"/>
          </a:xfrm>
          <a:prstGeom prst="bentArrow">
            <a:avLst>
              <a:gd name="adj1" fmla="val 35311"/>
              <a:gd name="adj2" fmla="val 41755"/>
              <a:gd name="adj3" fmla="val 25000"/>
              <a:gd name="adj4" fmla="val 43750"/>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solidFill>
                <a:schemeClr val="tx1"/>
              </a:solidFill>
            </a:endParaRPr>
          </a:p>
        </p:txBody>
      </p:sp>
      <p:sp>
        <p:nvSpPr>
          <p:cNvPr id="35" name="Bent Arrow 34"/>
          <p:cNvSpPr/>
          <p:nvPr/>
        </p:nvSpPr>
        <p:spPr>
          <a:xfrm rot="5400000" flipV="1">
            <a:off x="3944195" y="3167640"/>
            <a:ext cx="332582" cy="333266"/>
          </a:xfrm>
          <a:prstGeom prst="bentArrow">
            <a:avLst>
              <a:gd name="adj1" fmla="val 20704"/>
              <a:gd name="adj2" fmla="val 25000"/>
              <a:gd name="adj3" fmla="val 25000"/>
              <a:gd name="adj4" fmla="val 43750"/>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solidFill>
                <a:schemeClr val="tx1"/>
              </a:solidFill>
            </a:endParaRPr>
          </a:p>
        </p:txBody>
      </p:sp>
      <p:sp>
        <p:nvSpPr>
          <p:cNvPr id="36" name="Right Arrow 35"/>
          <p:cNvSpPr/>
          <p:nvPr/>
        </p:nvSpPr>
        <p:spPr>
          <a:xfrm rot="5400000">
            <a:off x="7660757" y="4943686"/>
            <a:ext cx="188950" cy="202027"/>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37" name="Right Arrow 36"/>
          <p:cNvSpPr/>
          <p:nvPr/>
        </p:nvSpPr>
        <p:spPr>
          <a:xfrm rot="5400000">
            <a:off x="3269727" y="4863629"/>
            <a:ext cx="306068" cy="202027"/>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40" name="Right Arrow 39"/>
          <p:cNvSpPr/>
          <p:nvPr/>
        </p:nvSpPr>
        <p:spPr>
          <a:xfrm rot="5400000">
            <a:off x="4444197" y="5190997"/>
            <a:ext cx="271502" cy="631969"/>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41" name="Rectangle 40"/>
          <p:cNvSpPr/>
          <p:nvPr/>
        </p:nvSpPr>
        <p:spPr>
          <a:xfrm>
            <a:off x="1749574" y="2586105"/>
            <a:ext cx="1279059" cy="338554"/>
          </a:xfrm>
          <a:prstGeom prst="rect">
            <a:avLst/>
          </a:prstGeom>
        </p:spPr>
        <p:txBody>
          <a:bodyPr wrap="square">
            <a:spAutoFit/>
          </a:bodyPr>
          <a:lstStyle/>
          <a:p>
            <a:pPr lvl="1">
              <a:spcBef>
                <a:spcPct val="20000"/>
              </a:spcBef>
            </a:pPr>
            <a:r>
              <a:rPr lang="en-GB" sz="1600" dirty="0" smtClean="0">
                <a:solidFill>
                  <a:srgbClr val="0070C0"/>
                </a:solidFill>
              </a:rPr>
              <a:t>Yes</a:t>
            </a:r>
            <a:endParaRPr lang="hr-HR" sz="1600" dirty="0">
              <a:solidFill>
                <a:srgbClr val="0070C0"/>
              </a:solidFill>
            </a:endParaRPr>
          </a:p>
        </p:txBody>
      </p:sp>
      <p:sp>
        <p:nvSpPr>
          <p:cNvPr id="42" name="Rectangle 41"/>
          <p:cNvSpPr/>
          <p:nvPr/>
        </p:nvSpPr>
        <p:spPr>
          <a:xfrm>
            <a:off x="3633524" y="2536953"/>
            <a:ext cx="1279059" cy="338554"/>
          </a:xfrm>
          <a:prstGeom prst="rect">
            <a:avLst/>
          </a:prstGeom>
        </p:spPr>
        <p:txBody>
          <a:bodyPr wrap="square">
            <a:spAutoFit/>
          </a:bodyPr>
          <a:lstStyle/>
          <a:p>
            <a:pPr lvl="1">
              <a:spcBef>
                <a:spcPct val="20000"/>
              </a:spcBef>
            </a:pPr>
            <a:r>
              <a:rPr lang="hr-HR" sz="1600" dirty="0" smtClean="0">
                <a:solidFill>
                  <a:srgbClr val="0070C0"/>
                </a:solidFill>
              </a:rPr>
              <a:t>N</a:t>
            </a:r>
            <a:r>
              <a:rPr lang="en-GB" sz="1600" dirty="0" smtClean="0">
                <a:solidFill>
                  <a:srgbClr val="0070C0"/>
                </a:solidFill>
              </a:rPr>
              <a:t>o</a:t>
            </a:r>
            <a:endParaRPr lang="hr-HR" sz="1600" dirty="0">
              <a:solidFill>
                <a:srgbClr val="0070C0"/>
              </a:solidFill>
            </a:endParaRPr>
          </a:p>
        </p:txBody>
      </p:sp>
      <p:sp>
        <p:nvSpPr>
          <p:cNvPr id="43" name="Rectangle 42"/>
          <p:cNvSpPr/>
          <p:nvPr/>
        </p:nvSpPr>
        <p:spPr>
          <a:xfrm>
            <a:off x="3679824" y="3212102"/>
            <a:ext cx="1279059" cy="338554"/>
          </a:xfrm>
          <a:prstGeom prst="rect">
            <a:avLst/>
          </a:prstGeom>
        </p:spPr>
        <p:txBody>
          <a:bodyPr wrap="square">
            <a:spAutoFit/>
          </a:bodyPr>
          <a:lstStyle/>
          <a:p>
            <a:pPr lvl="1">
              <a:spcBef>
                <a:spcPct val="20000"/>
              </a:spcBef>
            </a:pPr>
            <a:r>
              <a:rPr lang="en-GB" sz="1600" dirty="0" smtClean="0">
                <a:solidFill>
                  <a:srgbClr val="0070C0"/>
                </a:solidFill>
              </a:rPr>
              <a:t>Yes</a:t>
            </a:r>
            <a:endParaRPr lang="hr-HR" sz="1600" dirty="0">
              <a:solidFill>
                <a:srgbClr val="0070C0"/>
              </a:solidFill>
            </a:endParaRPr>
          </a:p>
        </p:txBody>
      </p:sp>
      <p:sp>
        <p:nvSpPr>
          <p:cNvPr id="44" name="Rectangle 43"/>
          <p:cNvSpPr/>
          <p:nvPr/>
        </p:nvSpPr>
        <p:spPr>
          <a:xfrm>
            <a:off x="6558218" y="2878417"/>
            <a:ext cx="1279059" cy="338554"/>
          </a:xfrm>
          <a:prstGeom prst="rect">
            <a:avLst/>
          </a:prstGeom>
        </p:spPr>
        <p:txBody>
          <a:bodyPr wrap="square">
            <a:spAutoFit/>
          </a:bodyPr>
          <a:lstStyle/>
          <a:p>
            <a:pPr lvl="1">
              <a:spcBef>
                <a:spcPct val="20000"/>
              </a:spcBef>
            </a:pPr>
            <a:r>
              <a:rPr lang="hr-HR" sz="1600" dirty="0" smtClean="0">
                <a:solidFill>
                  <a:srgbClr val="0070C0"/>
                </a:solidFill>
              </a:rPr>
              <a:t>N</a:t>
            </a:r>
            <a:r>
              <a:rPr lang="en-GB" sz="1600" dirty="0" smtClean="0">
                <a:solidFill>
                  <a:srgbClr val="0070C0"/>
                </a:solidFill>
              </a:rPr>
              <a:t>o</a:t>
            </a:r>
            <a:endParaRPr lang="hr-HR" sz="1600" dirty="0">
              <a:solidFill>
                <a:srgbClr val="0070C0"/>
              </a:solidFill>
            </a:endParaRPr>
          </a:p>
        </p:txBody>
      </p:sp>
      <p:sp>
        <p:nvSpPr>
          <p:cNvPr id="45" name="Right Arrow 44"/>
          <p:cNvSpPr/>
          <p:nvPr/>
        </p:nvSpPr>
        <p:spPr>
          <a:xfrm rot="5400000">
            <a:off x="3328286" y="2447206"/>
            <a:ext cx="188950" cy="202027"/>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46" name="Bent Arrow 45"/>
          <p:cNvSpPr/>
          <p:nvPr/>
        </p:nvSpPr>
        <p:spPr>
          <a:xfrm rot="10800000" flipH="1" flipV="1">
            <a:off x="4518525" y="1580065"/>
            <a:ext cx="1592360" cy="1389633"/>
          </a:xfrm>
          <a:prstGeom prst="bentArrow">
            <a:avLst>
              <a:gd name="adj1" fmla="val 7247"/>
              <a:gd name="adj2" fmla="val 9539"/>
              <a:gd name="adj3" fmla="val 8932"/>
              <a:gd name="adj4" fmla="val 43750"/>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solidFill>
                <a:schemeClr val="tx1"/>
              </a:solidFill>
            </a:endParaRPr>
          </a:p>
        </p:txBody>
      </p:sp>
      <p:sp>
        <p:nvSpPr>
          <p:cNvPr id="47" name="Flowchart: Terminator 46"/>
          <p:cNvSpPr/>
          <p:nvPr/>
        </p:nvSpPr>
        <p:spPr>
          <a:xfrm>
            <a:off x="2065563" y="4357809"/>
            <a:ext cx="2682475" cy="453799"/>
          </a:xfrm>
          <a:prstGeom prst="flowChartTermina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Service intervention within 48 hours</a:t>
            </a:r>
            <a:endParaRPr lang="hr-HR" sz="1400" dirty="0"/>
          </a:p>
        </p:txBody>
      </p:sp>
      <p:sp>
        <p:nvSpPr>
          <p:cNvPr id="48" name="Right Arrow 47"/>
          <p:cNvSpPr/>
          <p:nvPr/>
        </p:nvSpPr>
        <p:spPr>
          <a:xfrm rot="5400000">
            <a:off x="3320684" y="4156692"/>
            <a:ext cx="188950" cy="202027"/>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49" name="Flowchart: Terminator 48"/>
          <p:cNvSpPr/>
          <p:nvPr/>
        </p:nvSpPr>
        <p:spPr>
          <a:xfrm>
            <a:off x="6648615" y="3435667"/>
            <a:ext cx="2193776" cy="433747"/>
          </a:xfrm>
          <a:prstGeom prst="flowChartTermina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Activation of the service order</a:t>
            </a:r>
            <a:endParaRPr lang="hr-HR" sz="1400" dirty="0"/>
          </a:p>
        </p:txBody>
      </p:sp>
      <p:sp>
        <p:nvSpPr>
          <p:cNvPr id="50" name="Right Arrow 49"/>
          <p:cNvSpPr/>
          <p:nvPr/>
        </p:nvSpPr>
        <p:spPr>
          <a:xfrm rot="5400000">
            <a:off x="7651026" y="3878378"/>
            <a:ext cx="188950" cy="202027"/>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grpSp>
        <p:nvGrpSpPr>
          <p:cNvPr id="38" name="Group 3"/>
          <p:cNvGrpSpPr>
            <a:grpSpLocks noChangeAspect="1"/>
          </p:cNvGrpSpPr>
          <p:nvPr/>
        </p:nvGrpSpPr>
        <p:grpSpPr bwMode="auto">
          <a:xfrm>
            <a:off x="442354" y="6362429"/>
            <a:ext cx="4500798" cy="411137"/>
            <a:chOff x="14858" y="6031800"/>
            <a:chExt cx="7310482" cy="703818"/>
          </a:xfrm>
        </p:grpSpPr>
        <p:pic>
          <p:nvPicPr>
            <p:cNvPr id="3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Rectangle 50"/>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grpSp>
        <p:nvGrpSpPr>
          <p:cNvPr id="52" name="Group 3"/>
          <p:cNvGrpSpPr>
            <a:grpSpLocks noChangeAspect="1"/>
          </p:cNvGrpSpPr>
          <p:nvPr/>
        </p:nvGrpSpPr>
        <p:grpSpPr bwMode="auto">
          <a:xfrm>
            <a:off x="442354" y="6362429"/>
            <a:ext cx="4500798" cy="411137"/>
            <a:chOff x="14858" y="6031800"/>
            <a:chExt cx="7310482" cy="703818"/>
          </a:xfrm>
        </p:grpSpPr>
        <p:pic>
          <p:nvPicPr>
            <p:cNvPr id="5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5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55" name="Rectangle 54"/>
          <p:cNvSpPr/>
          <p:nvPr/>
        </p:nvSpPr>
        <p:spPr>
          <a:xfrm>
            <a:off x="522543" y="626855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566831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down)">
                                      <p:cBhvr>
                                        <p:cTn id="14" dur="500"/>
                                        <p:tgtEl>
                                          <p:spTgt spid="16"/>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1000"/>
                                        <p:tgtEl>
                                          <p:spTgt spid="45"/>
                                        </p:tgtEl>
                                      </p:cBhvr>
                                    </p:animEffect>
                                    <p:anim calcmode="lin" valueType="num">
                                      <p:cBhvr>
                                        <p:cTn id="26" dur="1000" fill="hold"/>
                                        <p:tgtEl>
                                          <p:spTgt spid="45"/>
                                        </p:tgtEl>
                                        <p:attrNameLst>
                                          <p:attrName>ppt_x</p:attrName>
                                        </p:attrNameLst>
                                      </p:cBhvr>
                                      <p:tavLst>
                                        <p:tav tm="0">
                                          <p:val>
                                            <p:strVal val="#ppt_x"/>
                                          </p:val>
                                        </p:tav>
                                        <p:tav tm="100000">
                                          <p:val>
                                            <p:strVal val="#ppt_x"/>
                                          </p:val>
                                        </p:tav>
                                      </p:tavLst>
                                    </p:anim>
                                    <p:anim calcmode="lin" valueType="num">
                                      <p:cBhvr>
                                        <p:cTn id="27" dur="1000" fill="hold"/>
                                        <p:tgtEl>
                                          <p:spTgt spid="45"/>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53" presetClass="entr" presetSubtype="16"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41"/>
                                        </p:tgtEl>
                                        <p:attrNameLst>
                                          <p:attrName>style.visibility</p:attrName>
                                        </p:attrNameLst>
                                      </p:cBhvr>
                                      <p:to>
                                        <p:strVal val="visible"/>
                                      </p:to>
                                    </p:set>
                                  </p:childTnLst>
                                </p:cTn>
                              </p:par>
                            </p:childTnLst>
                          </p:cTn>
                        </p:par>
                        <p:par>
                          <p:cTn id="42" fill="hold">
                            <p:stCondLst>
                              <p:cond delay="500"/>
                            </p:stCondLst>
                            <p:childTnLst>
                              <p:par>
                                <p:cTn id="43" presetID="42" presetClass="entr" presetSubtype="0" fill="hold" grpId="0"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1000"/>
                                        <p:tgtEl>
                                          <p:spTgt spid="14"/>
                                        </p:tgtEl>
                                      </p:cBhvr>
                                    </p:animEffect>
                                    <p:anim calcmode="lin" valueType="num">
                                      <p:cBhvr>
                                        <p:cTn id="46" dur="1000" fill="hold"/>
                                        <p:tgtEl>
                                          <p:spTgt spid="14"/>
                                        </p:tgtEl>
                                        <p:attrNameLst>
                                          <p:attrName>ppt_x</p:attrName>
                                        </p:attrNameLst>
                                      </p:cBhvr>
                                      <p:tavLst>
                                        <p:tav tm="0">
                                          <p:val>
                                            <p:strVal val="#ppt_x"/>
                                          </p:val>
                                        </p:tav>
                                        <p:tav tm="100000">
                                          <p:val>
                                            <p:strVal val="#ppt_x"/>
                                          </p:val>
                                        </p:tav>
                                      </p:tavLst>
                                    </p:anim>
                                    <p:anim calcmode="lin" valueType="num">
                                      <p:cBhvr>
                                        <p:cTn id="4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42"/>
                                        </p:tgtEl>
                                        <p:attrNameLst>
                                          <p:attrName>style.visibility</p:attrName>
                                        </p:attrNameLst>
                                      </p:cBhvr>
                                      <p:to>
                                        <p:strVal val="visible"/>
                                      </p:to>
                                    </p:set>
                                  </p:childTnLst>
                                </p:cTn>
                              </p:par>
                            </p:childTnLst>
                          </p:cTn>
                        </p:par>
                        <p:par>
                          <p:cTn id="56" fill="hold">
                            <p:stCondLst>
                              <p:cond delay="500"/>
                            </p:stCondLst>
                            <p:childTnLst>
                              <p:par>
                                <p:cTn id="57" presetID="53" presetClass="entr" presetSubtype="16" fill="hold" grpId="0" nodeType="after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p:cTn id="59" dur="500" fill="hold"/>
                                        <p:tgtEl>
                                          <p:spTgt spid="10"/>
                                        </p:tgtEl>
                                        <p:attrNameLst>
                                          <p:attrName>ppt_w</p:attrName>
                                        </p:attrNameLst>
                                      </p:cBhvr>
                                      <p:tavLst>
                                        <p:tav tm="0">
                                          <p:val>
                                            <p:fltVal val="0"/>
                                          </p:val>
                                        </p:tav>
                                        <p:tav tm="100000">
                                          <p:val>
                                            <p:strVal val="#ppt_w"/>
                                          </p:val>
                                        </p:tav>
                                      </p:tavLst>
                                    </p:anim>
                                    <p:anim calcmode="lin" valueType="num">
                                      <p:cBhvr>
                                        <p:cTn id="60" dur="500" fill="hold"/>
                                        <p:tgtEl>
                                          <p:spTgt spid="10"/>
                                        </p:tgtEl>
                                        <p:attrNameLst>
                                          <p:attrName>ppt_h</p:attrName>
                                        </p:attrNameLst>
                                      </p:cBhvr>
                                      <p:tavLst>
                                        <p:tav tm="0">
                                          <p:val>
                                            <p:fltVal val="0"/>
                                          </p:val>
                                        </p:tav>
                                        <p:tav tm="100000">
                                          <p:val>
                                            <p:strVal val="#ppt_h"/>
                                          </p:val>
                                        </p:tav>
                                      </p:tavLst>
                                    </p:anim>
                                    <p:animEffect transition="in" filter="fade">
                                      <p:cBhvr>
                                        <p:cTn id="61" dur="500"/>
                                        <p:tgtEl>
                                          <p:spTgt spid="10"/>
                                        </p:tgtEl>
                                      </p:cBhvr>
                                    </p:animEffect>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1000"/>
                                        <p:tgtEl>
                                          <p:spTgt spid="32"/>
                                        </p:tgtEl>
                                      </p:cBhvr>
                                    </p:animEffect>
                                    <p:anim calcmode="lin" valueType="num">
                                      <p:cBhvr>
                                        <p:cTn id="67" dur="1000" fill="hold"/>
                                        <p:tgtEl>
                                          <p:spTgt spid="32"/>
                                        </p:tgtEl>
                                        <p:attrNameLst>
                                          <p:attrName>ppt_x</p:attrName>
                                        </p:attrNameLst>
                                      </p:cBhvr>
                                      <p:tavLst>
                                        <p:tav tm="0">
                                          <p:val>
                                            <p:strVal val="#ppt_x"/>
                                          </p:val>
                                        </p:tav>
                                        <p:tav tm="100000">
                                          <p:val>
                                            <p:strVal val="#ppt_x"/>
                                          </p:val>
                                        </p:tav>
                                      </p:tavLst>
                                    </p:anim>
                                    <p:anim calcmode="lin" valueType="num">
                                      <p:cBhvr>
                                        <p:cTn id="68" dur="1000" fill="hold"/>
                                        <p:tgtEl>
                                          <p:spTgt spid="32"/>
                                        </p:tgtEl>
                                        <p:attrNameLst>
                                          <p:attrName>ppt_y</p:attrName>
                                        </p:attrNameLst>
                                      </p:cBhvr>
                                      <p:tavLst>
                                        <p:tav tm="0">
                                          <p:val>
                                            <p:strVal val="#ppt_y+.1"/>
                                          </p:val>
                                        </p:tav>
                                        <p:tav tm="100000">
                                          <p:val>
                                            <p:strVal val="#ppt_y"/>
                                          </p:val>
                                        </p:tav>
                                      </p:tavLst>
                                    </p:anim>
                                  </p:childTnLst>
                                </p:cTn>
                              </p:par>
                            </p:childTnLst>
                          </p:cTn>
                        </p:par>
                        <p:par>
                          <p:cTn id="69" fill="hold">
                            <p:stCondLst>
                              <p:cond delay="1000"/>
                            </p:stCondLst>
                            <p:childTnLst>
                              <p:par>
                                <p:cTn id="70" presetID="53" presetClass="entr" presetSubtype="16" fill="hold" grpId="0" nodeType="afterEffect">
                                  <p:stCondLst>
                                    <p:cond delay="0"/>
                                  </p:stCondLst>
                                  <p:childTnLst>
                                    <p:set>
                                      <p:cBhvr>
                                        <p:cTn id="71" dur="1" fill="hold">
                                          <p:stCondLst>
                                            <p:cond delay="0"/>
                                          </p:stCondLst>
                                        </p:cTn>
                                        <p:tgtEl>
                                          <p:spTgt spid="15"/>
                                        </p:tgtEl>
                                        <p:attrNameLst>
                                          <p:attrName>style.visibility</p:attrName>
                                        </p:attrNameLst>
                                      </p:cBhvr>
                                      <p:to>
                                        <p:strVal val="visible"/>
                                      </p:to>
                                    </p:set>
                                    <p:anim calcmode="lin" valueType="num">
                                      <p:cBhvr>
                                        <p:cTn id="72" dur="500" fill="hold"/>
                                        <p:tgtEl>
                                          <p:spTgt spid="15"/>
                                        </p:tgtEl>
                                        <p:attrNameLst>
                                          <p:attrName>ppt_w</p:attrName>
                                        </p:attrNameLst>
                                      </p:cBhvr>
                                      <p:tavLst>
                                        <p:tav tm="0">
                                          <p:val>
                                            <p:fltVal val="0"/>
                                          </p:val>
                                        </p:tav>
                                        <p:tav tm="100000">
                                          <p:val>
                                            <p:strVal val="#ppt_w"/>
                                          </p:val>
                                        </p:tav>
                                      </p:tavLst>
                                    </p:anim>
                                    <p:anim calcmode="lin" valueType="num">
                                      <p:cBhvr>
                                        <p:cTn id="73" dur="500" fill="hold"/>
                                        <p:tgtEl>
                                          <p:spTgt spid="15"/>
                                        </p:tgtEl>
                                        <p:attrNameLst>
                                          <p:attrName>ppt_h</p:attrName>
                                        </p:attrNameLst>
                                      </p:cBhvr>
                                      <p:tavLst>
                                        <p:tav tm="0">
                                          <p:val>
                                            <p:fltVal val="0"/>
                                          </p:val>
                                        </p:tav>
                                        <p:tav tm="100000">
                                          <p:val>
                                            <p:strVal val="#ppt_h"/>
                                          </p:val>
                                        </p:tav>
                                      </p:tavLst>
                                    </p:anim>
                                    <p:animEffect transition="in" filter="fade">
                                      <p:cBhvr>
                                        <p:cTn id="74" dur="500"/>
                                        <p:tgtEl>
                                          <p:spTgt spid="15"/>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1000"/>
                                        <p:tgtEl>
                                          <p:spTgt spid="33"/>
                                        </p:tgtEl>
                                      </p:cBhvr>
                                    </p:animEffect>
                                    <p:anim calcmode="lin" valueType="num">
                                      <p:cBhvr>
                                        <p:cTn id="80" dur="1000" fill="hold"/>
                                        <p:tgtEl>
                                          <p:spTgt spid="33"/>
                                        </p:tgtEl>
                                        <p:attrNameLst>
                                          <p:attrName>ppt_x</p:attrName>
                                        </p:attrNameLst>
                                      </p:cBhvr>
                                      <p:tavLst>
                                        <p:tav tm="0">
                                          <p:val>
                                            <p:strVal val="#ppt_x"/>
                                          </p:val>
                                        </p:tav>
                                        <p:tav tm="100000">
                                          <p:val>
                                            <p:strVal val="#ppt_x"/>
                                          </p:val>
                                        </p:tav>
                                      </p:tavLst>
                                    </p:anim>
                                    <p:anim calcmode="lin" valueType="num">
                                      <p:cBhvr>
                                        <p:cTn id="81" dur="1000" fill="hold"/>
                                        <p:tgtEl>
                                          <p:spTgt spid="33"/>
                                        </p:tgtEl>
                                        <p:attrNameLst>
                                          <p:attrName>ppt_y</p:attrName>
                                        </p:attrNameLst>
                                      </p:cBhvr>
                                      <p:tavLst>
                                        <p:tav tm="0">
                                          <p:val>
                                            <p:strVal val="#ppt_y+.1"/>
                                          </p:val>
                                        </p:tav>
                                        <p:tav tm="100000">
                                          <p:val>
                                            <p:strVal val="#ppt_y"/>
                                          </p:val>
                                        </p:tav>
                                      </p:tavLst>
                                    </p:anim>
                                  </p:childTnLst>
                                </p:cTn>
                              </p:par>
                            </p:childTnLst>
                          </p:cTn>
                        </p:par>
                        <p:par>
                          <p:cTn id="82" fill="hold">
                            <p:stCondLst>
                              <p:cond delay="1000"/>
                            </p:stCondLst>
                            <p:childTnLst>
                              <p:par>
                                <p:cTn id="83" presetID="53" presetClass="entr" presetSubtype="16" fill="hold" grpId="0" nodeType="afterEffect">
                                  <p:stCondLst>
                                    <p:cond delay="0"/>
                                  </p:stCondLst>
                                  <p:childTnLst>
                                    <p:set>
                                      <p:cBhvr>
                                        <p:cTn id="84" dur="1" fill="hold">
                                          <p:stCondLst>
                                            <p:cond delay="0"/>
                                          </p:stCondLst>
                                        </p:cTn>
                                        <p:tgtEl>
                                          <p:spTgt spid="20"/>
                                        </p:tgtEl>
                                        <p:attrNameLst>
                                          <p:attrName>style.visibility</p:attrName>
                                        </p:attrNameLst>
                                      </p:cBhvr>
                                      <p:to>
                                        <p:strVal val="visible"/>
                                      </p:to>
                                    </p:set>
                                    <p:anim calcmode="lin" valueType="num">
                                      <p:cBhvr>
                                        <p:cTn id="85" dur="500" fill="hold"/>
                                        <p:tgtEl>
                                          <p:spTgt spid="20"/>
                                        </p:tgtEl>
                                        <p:attrNameLst>
                                          <p:attrName>ppt_w</p:attrName>
                                        </p:attrNameLst>
                                      </p:cBhvr>
                                      <p:tavLst>
                                        <p:tav tm="0">
                                          <p:val>
                                            <p:fltVal val="0"/>
                                          </p:val>
                                        </p:tav>
                                        <p:tav tm="100000">
                                          <p:val>
                                            <p:strVal val="#ppt_w"/>
                                          </p:val>
                                        </p:tav>
                                      </p:tavLst>
                                    </p:anim>
                                    <p:anim calcmode="lin" valueType="num">
                                      <p:cBhvr>
                                        <p:cTn id="86" dur="500" fill="hold"/>
                                        <p:tgtEl>
                                          <p:spTgt spid="20"/>
                                        </p:tgtEl>
                                        <p:attrNameLst>
                                          <p:attrName>ppt_h</p:attrName>
                                        </p:attrNameLst>
                                      </p:cBhvr>
                                      <p:tavLst>
                                        <p:tav tm="0">
                                          <p:val>
                                            <p:fltVal val="0"/>
                                          </p:val>
                                        </p:tav>
                                        <p:tav tm="100000">
                                          <p:val>
                                            <p:strVal val="#ppt_h"/>
                                          </p:val>
                                        </p:tav>
                                      </p:tavLst>
                                    </p:anim>
                                    <p:animEffect transition="in" filter="fade">
                                      <p:cBhvr>
                                        <p:cTn id="87" dur="500"/>
                                        <p:tgtEl>
                                          <p:spTgt spid="20"/>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35"/>
                                        </p:tgtEl>
                                        <p:attrNameLst>
                                          <p:attrName>style.visibility</p:attrName>
                                        </p:attrNameLst>
                                      </p:cBhvr>
                                      <p:to>
                                        <p:strVal val="visible"/>
                                      </p:to>
                                    </p:set>
                                    <p:animEffect transition="in" filter="wipe(down)">
                                      <p:cBhvr>
                                        <p:cTn id="92" dur="500"/>
                                        <p:tgtEl>
                                          <p:spTgt spid="35"/>
                                        </p:tgtEl>
                                      </p:cBhvr>
                                    </p:animEffect>
                                  </p:childTnLst>
                                </p:cTn>
                              </p:par>
                            </p:childTnLst>
                          </p:cTn>
                        </p:par>
                        <p:par>
                          <p:cTn id="93" fill="hold">
                            <p:stCondLst>
                              <p:cond delay="500"/>
                            </p:stCondLst>
                            <p:childTnLst>
                              <p:par>
                                <p:cTn id="94" presetID="1" presetClass="entr" presetSubtype="0" fill="hold" grpId="0" nodeType="afterEffect">
                                  <p:stCondLst>
                                    <p:cond delay="0"/>
                                  </p:stCondLst>
                                  <p:childTnLst>
                                    <p:set>
                                      <p:cBhvr>
                                        <p:cTn id="95" dur="1" fill="hold">
                                          <p:stCondLst>
                                            <p:cond delay="0"/>
                                          </p:stCondLst>
                                        </p:cTn>
                                        <p:tgtEl>
                                          <p:spTgt spid="43"/>
                                        </p:tgtEl>
                                        <p:attrNameLst>
                                          <p:attrName>style.visibility</p:attrName>
                                        </p:attrNameLst>
                                      </p:cBhvr>
                                      <p:to>
                                        <p:strVal val="visible"/>
                                      </p:to>
                                    </p:set>
                                  </p:childTnLst>
                                </p:cTn>
                              </p:par>
                            </p:childTnLst>
                          </p:cTn>
                        </p:par>
                        <p:par>
                          <p:cTn id="96" fill="hold">
                            <p:stCondLst>
                              <p:cond delay="500"/>
                            </p:stCondLst>
                            <p:childTnLst>
                              <p:par>
                                <p:cTn id="97" presetID="53" presetClass="entr" presetSubtype="16" fill="hold" grpId="0" nodeType="afterEffect">
                                  <p:stCondLst>
                                    <p:cond delay="0"/>
                                  </p:stCondLst>
                                  <p:childTnLst>
                                    <p:set>
                                      <p:cBhvr>
                                        <p:cTn id="98" dur="1" fill="hold">
                                          <p:stCondLst>
                                            <p:cond delay="0"/>
                                          </p:stCondLst>
                                        </p:cTn>
                                        <p:tgtEl>
                                          <p:spTgt spid="21"/>
                                        </p:tgtEl>
                                        <p:attrNameLst>
                                          <p:attrName>style.visibility</p:attrName>
                                        </p:attrNameLst>
                                      </p:cBhvr>
                                      <p:to>
                                        <p:strVal val="visible"/>
                                      </p:to>
                                    </p:set>
                                    <p:anim calcmode="lin" valueType="num">
                                      <p:cBhvr>
                                        <p:cTn id="99" dur="500" fill="hold"/>
                                        <p:tgtEl>
                                          <p:spTgt spid="21"/>
                                        </p:tgtEl>
                                        <p:attrNameLst>
                                          <p:attrName>ppt_w</p:attrName>
                                        </p:attrNameLst>
                                      </p:cBhvr>
                                      <p:tavLst>
                                        <p:tav tm="0">
                                          <p:val>
                                            <p:fltVal val="0"/>
                                          </p:val>
                                        </p:tav>
                                        <p:tav tm="100000">
                                          <p:val>
                                            <p:strVal val="#ppt_w"/>
                                          </p:val>
                                        </p:tav>
                                      </p:tavLst>
                                    </p:anim>
                                    <p:anim calcmode="lin" valueType="num">
                                      <p:cBhvr>
                                        <p:cTn id="100" dur="500" fill="hold"/>
                                        <p:tgtEl>
                                          <p:spTgt spid="21"/>
                                        </p:tgtEl>
                                        <p:attrNameLst>
                                          <p:attrName>ppt_h</p:attrName>
                                        </p:attrNameLst>
                                      </p:cBhvr>
                                      <p:tavLst>
                                        <p:tav tm="0">
                                          <p:val>
                                            <p:fltVal val="0"/>
                                          </p:val>
                                        </p:tav>
                                        <p:tav tm="100000">
                                          <p:val>
                                            <p:strVal val="#ppt_h"/>
                                          </p:val>
                                        </p:tav>
                                      </p:tavLst>
                                    </p:anim>
                                    <p:animEffect transition="in" filter="fade">
                                      <p:cBhvr>
                                        <p:cTn id="101" dur="500"/>
                                        <p:tgtEl>
                                          <p:spTgt spid="21"/>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48"/>
                                        </p:tgtEl>
                                        <p:attrNameLst>
                                          <p:attrName>style.visibility</p:attrName>
                                        </p:attrNameLst>
                                      </p:cBhvr>
                                      <p:to>
                                        <p:strVal val="visible"/>
                                      </p:to>
                                    </p:set>
                                    <p:animEffect transition="in" filter="fade">
                                      <p:cBhvr>
                                        <p:cTn id="106" dur="500"/>
                                        <p:tgtEl>
                                          <p:spTgt spid="48"/>
                                        </p:tgtEl>
                                      </p:cBhvr>
                                    </p:animEffect>
                                  </p:childTnLst>
                                </p:cTn>
                              </p:par>
                            </p:childTnLst>
                          </p:cTn>
                        </p:par>
                        <p:par>
                          <p:cTn id="107" fill="hold">
                            <p:stCondLst>
                              <p:cond delay="500"/>
                            </p:stCondLst>
                            <p:childTnLst>
                              <p:par>
                                <p:cTn id="108" presetID="53" presetClass="entr" presetSubtype="16" fill="hold" grpId="0" nodeType="afterEffect">
                                  <p:stCondLst>
                                    <p:cond delay="0"/>
                                  </p:stCondLst>
                                  <p:childTnLst>
                                    <p:set>
                                      <p:cBhvr>
                                        <p:cTn id="109" dur="1" fill="hold">
                                          <p:stCondLst>
                                            <p:cond delay="0"/>
                                          </p:stCondLst>
                                        </p:cTn>
                                        <p:tgtEl>
                                          <p:spTgt spid="47"/>
                                        </p:tgtEl>
                                        <p:attrNameLst>
                                          <p:attrName>style.visibility</p:attrName>
                                        </p:attrNameLst>
                                      </p:cBhvr>
                                      <p:to>
                                        <p:strVal val="visible"/>
                                      </p:to>
                                    </p:set>
                                    <p:anim calcmode="lin" valueType="num">
                                      <p:cBhvr>
                                        <p:cTn id="110" dur="500" fill="hold"/>
                                        <p:tgtEl>
                                          <p:spTgt spid="47"/>
                                        </p:tgtEl>
                                        <p:attrNameLst>
                                          <p:attrName>ppt_w</p:attrName>
                                        </p:attrNameLst>
                                      </p:cBhvr>
                                      <p:tavLst>
                                        <p:tav tm="0">
                                          <p:val>
                                            <p:fltVal val="0"/>
                                          </p:val>
                                        </p:tav>
                                        <p:tav tm="100000">
                                          <p:val>
                                            <p:strVal val="#ppt_w"/>
                                          </p:val>
                                        </p:tav>
                                      </p:tavLst>
                                    </p:anim>
                                    <p:anim calcmode="lin" valueType="num">
                                      <p:cBhvr>
                                        <p:cTn id="111" dur="500" fill="hold"/>
                                        <p:tgtEl>
                                          <p:spTgt spid="47"/>
                                        </p:tgtEl>
                                        <p:attrNameLst>
                                          <p:attrName>ppt_h</p:attrName>
                                        </p:attrNameLst>
                                      </p:cBhvr>
                                      <p:tavLst>
                                        <p:tav tm="0">
                                          <p:val>
                                            <p:fltVal val="0"/>
                                          </p:val>
                                        </p:tav>
                                        <p:tav tm="100000">
                                          <p:val>
                                            <p:strVal val="#ppt_h"/>
                                          </p:val>
                                        </p:tav>
                                      </p:tavLst>
                                    </p:anim>
                                    <p:animEffect transition="in" filter="fade">
                                      <p:cBhvr>
                                        <p:cTn id="112" dur="500"/>
                                        <p:tgtEl>
                                          <p:spTgt spid="47"/>
                                        </p:tgtEl>
                                      </p:cBhvr>
                                    </p:animEffect>
                                  </p:childTnLst>
                                </p:cTn>
                              </p:par>
                            </p:childTnLst>
                          </p:cTn>
                        </p:par>
                        <p:par>
                          <p:cTn id="113" fill="hold">
                            <p:stCondLst>
                              <p:cond delay="1000"/>
                            </p:stCondLst>
                            <p:childTnLst>
                              <p:par>
                                <p:cTn id="114" presetID="1" presetClass="entr" presetSubtype="0" fill="hold" grpId="0" nodeType="afterEffect">
                                  <p:stCondLst>
                                    <p:cond delay="0"/>
                                  </p:stCondLst>
                                  <p:childTnLst>
                                    <p:set>
                                      <p:cBhvr>
                                        <p:cTn id="115" dur="1" fill="hold">
                                          <p:stCondLst>
                                            <p:cond delay="0"/>
                                          </p:stCondLst>
                                        </p:cTn>
                                        <p:tgtEl>
                                          <p:spTgt spid="44"/>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37"/>
                                        </p:tgtEl>
                                        <p:attrNameLst>
                                          <p:attrName>style.visibility</p:attrName>
                                        </p:attrNameLst>
                                      </p:cBhvr>
                                      <p:to>
                                        <p:strVal val="visible"/>
                                      </p:to>
                                    </p:set>
                                    <p:animEffect transition="in" filter="fade">
                                      <p:cBhvr>
                                        <p:cTn id="120" dur="500"/>
                                        <p:tgtEl>
                                          <p:spTgt spid="37"/>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4" fill="hold" grpId="0" nodeType="clickEffect">
                                  <p:stCondLst>
                                    <p:cond delay="0"/>
                                  </p:stCondLst>
                                  <p:childTnLst>
                                    <p:set>
                                      <p:cBhvr>
                                        <p:cTn id="124" dur="1" fill="hold">
                                          <p:stCondLst>
                                            <p:cond delay="0"/>
                                          </p:stCondLst>
                                        </p:cTn>
                                        <p:tgtEl>
                                          <p:spTgt spid="34"/>
                                        </p:tgtEl>
                                        <p:attrNameLst>
                                          <p:attrName>style.visibility</p:attrName>
                                        </p:attrNameLst>
                                      </p:cBhvr>
                                      <p:to>
                                        <p:strVal val="visible"/>
                                      </p:to>
                                    </p:set>
                                    <p:animEffect transition="in" filter="wipe(down)">
                                      <p:cBhvr>
                                        <p:cTn id="125" dur="500"/>
                                        <p:tgtEl>
                                          <p:spTgt spid="34"/>
                                        </p:tgtEl>
                                      </p:cBhvr>
                                    </p:animEffect>
                                  </p:childTnLst>
                                </p:cTn>
                              </p:par>
                            </p:childTnLst>
                          </p:cTn>
                        </p:par>
                        <p:par>
                          <p:cTn id="126" fill="hold">
                            <p:stCondLst>
                              <p:cond delay="5500"/>
                            </p:stCondLst>
                            <p:childTnLst>
                              <p:par>
                                <p:cTn id="127" presetID="53" presetClass="entr" presetSubtype="16" fill="hold" grpId="0" nodeType="afterEffect">
                                  <p:stCondLst>
                                    <p:cond delay="0"/>
                                  </p:stCondLst>
                                  <p:childTnLst>
                                    <p:set>
                                      <p:cBhvr>
                                        <p:cTn id="128" dur="1" fill="hold">
                                          <p:stCondLst>
                                            <p:cond delay="0"/>
                                          </p:stCondLst>
                                        </p:cTn>
                                        <p:tgtEl>
                                          <p:spTgt spid="49"/>
                                        </p:tgtEl>
                                        <p:attrNameLst>
                                          <p:attrName>style.visibility</p:attrName>
                                        </p:attrNameLst>
                                      </p:cBhvr>
                                      <p:to>
                                        <p:strVal val="visible"/>
                                      </p:to>
                                    </p:set>
                                    <p:anim calcmode="lin" valueType="num">
                                      <p:cBhvr>
                                        <p:cTn id="129" dur="500" fill="hold"/>
                                        <p:tgtEl>
                                          <p:spTgt spid="49"/>
                                        </p:tgtEl>
                                        <p:attrNameLst>
                                          <p:attrName>ppt_w</p:attrName>
                                        </p:attrNameLst>
                                      </p:cBhvr>
                                      <p:tavLst>
                                        <p:tav tm="0">
                                          <p:val>
                                            <p:fltVal val="0"/>
                                          </p:val>
                                        </p:tav>
                                        <p:tav tm="100000">
                                          <p:val>
                                            <p:strVal val="#ppt_w"/>
                                          </p:val>
                                        </p:tav>
                                      </p:tavLst>
                                    </p:anim>
                                    <p:anim calcmode="lin" valueType="num">
                                      <p:cBhvr>
                                        <p:cTn id="130" dur="500" fill="hold"/>
                                        <p:tgtEl>
                                          <p:spTgt spid="49"/>
                                        </p:tgtEl>
                                        <p:attrNameLst>
                                          <p:attrName>ppt_h</p:attrName>
                                        </p:attrNameLst>
                                      </p:cBhvr>
                                      <p:tavLst>
                                        <p:tav tm="0">
                                          <p:val>
                                            <p:fltVal val="0"/>
                                          </p:val>
                                        </p:tav>
                                        <p:tav tm="100000">
                                          <p:val>
                                            <p:strVal val="#ppt_h"/>
                                          </p:val>
                                        </p:tav>
                                      </p:tavLst>
                                    </p:anim>
                                    <p:animEffect transition="in" filter="fade">
                                      <p:cBhvr>
                                        <p:cTn id="131" dur="500"/>
                                        <p:tgtEl>
                                          <p:spTgt spid="49"/>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50"/>
                                        </p:tgtEl>
                                        <p:attrNameLst>
                                          <p:attrName>style.visibility</p:attrName>
                                        </p:attrNameLst>
                                      </p:cBhvr>
                                      <p:to>
                                        <p:strVal val="visible"/>
                                      </p:to>
                                    </p:set>
                                    <p:animEffect transition="in" filter="fade">
                                      <p:cBhvr>
                                        <p:cTn id="136" dur="500"/>
                                        <p:tgtEl>
                                          <p:spTgt spid="50"/>
                                        </p:tgtEl>
                                      </p:cBhvr>
                                    </p:animEffect>
                                  </p:childTnLst>
                                </p:cTn>
                              </p:par>
                            </p:childTnLst>
                          </p:cTn>
                        </p:par>
                        <p:par>
                          <p:cTn id="137" fill="hold">
                            <p:stCondLst>
                              <p:cond delay="500"/>
                            </p:stCondLst>
                            <p:childTnLst>
                              <p:par>
                                <p:cTn id="138" presetID="53" presetClass="entr" presetSubtype="16" fill="hold" grpId="0" nodeType="afterEffect">
                                  <p:stCondLst>
                                    <p:cond delay="0"/>
                                  </p:stCondLst>
                                  <p:childTnLst>
                                    <p:set>
                                      <p:cBhvr>
                                        <p:cTn id="139" dur="1" fill="hold">
                                          <p:stCondLst>
                                            <p:cond delay="0"/>
                                          </p:stCondLst>
                                        </p:cTn>
                                        <p:tgtEl>
                                          <p:spTgt spid="23"/>
                                        </p:tgtEl>
                                        <p:attrNameLst>
                                          <p:attrName>style.visibility</p:attrName>
                                        </p:attrNameLst>
                                      </p:cBhvr>
                                      <p:to>
                                        <p:strVal val="visible"/>
                                      </p:to>
                                    </p:set>
                                    <p:anim calcmode="lin" valueType="num">
                                      <p:cBhvr>
                                        <p:cTn id="140" dur="500" fill="hold"/>
                                        <p:tgtEl>
                                          <p:spTgt spid="23"/>
                                        </p:tgtEl>
                                        <p:attrNameLst>
                                          <p:attrName>ppt_w</p:attrName>
                                        </p:attrNameLst>
                                      </p:cBhvr>
                                      <p:tavLst>
                                        <p:tav tm="0">
                                          <p:val>
                                            <p:fltVal val="0"/>
                                          </p:val>
                                        </p:tav>
                                        <p:tav tm="100000">
                                          <p:val>
                                            <p:strVal val="#ppt_w"/>
                                          </p:val>
                                        </p:tav>
                                      </p:tavLst>
                                    </p:anim>
                                    <p:anim calcmode="lin" valueType="num">
                                      <p:cBhvr>
                                        <p:cTn id="141" dur="500" fill="hold"/>
                                        <p:tgtEl>
                                          <p:spTgt spid="23"/>
                                        </p:tgtEl>
                                        <p:attrNameLst>
                                          <p:attrName>ppt_h</p:attrName>
                                        </p:attrNameLst>
                                      </p:cBhvr>
                                      <p:tavLst>
                                        <p:tav tm="0">
                                          <p:val>
                                            <p:fltVal val="0"/>
                                          </p:val>
                                        </p:tav>
                                        <p:tav tm="100000">
                                          <p:val>
                                            <p:strVal val="#ppt_h"/>
                                          </p:val>
                                        </p:tav>
                                      </p:tavLst>
                                    </p:anim>
                                    <p:animEffect transition="in" filter="fade">
                                      <p:cBhvr>
                                        <p:cTn id="142" dur="500"/>
                                        <p:tgtEl>
                                          <p:spTgt spid="23"/>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36"/>
                                        </p:tgtEl>
                                        <p:attrNameLst>
                                          <p:attrName>style.visibility</p:attrName>
                                        </p:attrNameLst>
                                      </p:cBhvr>
                                      <p:to>
                                        <p:strVal val="visible"/>
                                      </p:to>
                                    </p:set>
                                    <p:animEffect transition="in" filter="fade">
                                      <p:cBhvr>
                                        <p:cTn id="147" dur="500"/>
                                        <p:tgtEl>
                                          <p:spTgt spid="36"/>
                                        </p:tgtEl>
                                      </p:cBhvr>
                                    </p:animEffect>
                                  </p:childTnLst>
                                </p:cTn>
                              </p:par>
                            </p:childTnLst>
                          </p:cTn>
                        </p:par>
                      </p:childTnLst>
                    </p:cTn>
                  </p:par>
                  <p:par>
                    <p:cTn id="148" fill="hold">
                      <p:stCondLst>
                        <p:cond delay="indefinite"/>
                      </p:stCondLst>
                      <p:childTnLst>
                        <p:par>
                          <p:cTn id="149" fill="hold">
                            <p:stCondLst>
                              <p:cond delay="0"/>
                            </p:stCondLst>
                            <p:childTnLst>
                              <p:par>
                                <p:cTn id="150" presetID="6" presetClass="entr" presetSubtype="16" fill="hold" grpId="0" nodeType="clickEffect">
                                  <p:stCondLst>
                                    <p:cond delay="0"/>
                                  </p:stCondLst>
                                  <p:childTnLst>
                                    <p:set>
                                      <p:cBhvr>
                                        <p:cTn id="151" dur="1" fill="hold">
                                          <p:stCondLst>
                                            <p:cond delay="0"/>
                                          </p:stCondLst>
                                        </p:cTn>
                                        <p:tgtEl>
                                          <p:spTgt spid="40"/>
                                        </p:tgtEl>
                                        <p:attrNameLst>
                                          <p:attrName>style.visibility</p:attrName>
                                        </p:attrNameLst>
                                      </p:cBhvr>
                                      <p:to>
                                        <p:strVal val="visible"/>
                                      </p:to>
                                    </p:set>
                                    <p:animEffect transition="in" filter="circle(in)">
                                      <p:cBhvr>
                                        <p:cTn id="152" dur="2000"/>
                                        <p:tgtEl>
                                          <p:spTgt spid="40"/>
                                        </p:tgtEl>
                                      </p:cBhvr>
                                    </p:animEffect>
                                  </p:childTnLst>
                                </p:cTn>
                              </p:par>
                            </p:childTnLst>
                          </p:cTn>
                        </p:par>
                        <p:par>
                          <p:cTn id="153" fill="hold">
                            <p:stCondLst>
                              <p:cond delay="2000"/>
                            </p:stCondLst>
                            <p:childTnLst>
                              <p:par>
                                <p:cTn id="154" presetID="26" presetClass="entr" presetSubtype="0" fill="hold" grpId="0" nodeType="afterEffect">
                                  <p:stCondLst>
                                    <p:cond delay="0"/>
                                  </p:stCondLst>
                                  <p:childTnLst>
                                    <p:set>
                                      <p:cBhvr>
                                        <p:cTn id="155" dur="1" fill="hold">
                                          <p:stCondLst>
                                            <p:cond delay="0"/>
                                          </p:stCondLst>
                                        </p:cTn>
                                        <p:tgtEl>
                                          <p:spTgt spid="27"/>
                                        </p:tgtEl>
                                        <p:attrNameLst>
                                          <p:attrName>style.visibility</p:attrName>
                                        </p:attrNameLst>
                                      </p:cBhvr>
                                      <p:to>
                                        <p:strVal val="visible"/>
                                      </p:to>
                                    </p:set>
                                    <p:animEffect transition="in" filter="wipe(down)">
                                      <p:cBhvr>
                                        <p:cTn id="156" dur="580">
                                          <p:stCondLst>
                                            <p:cond delay="0"/>
                                          </p:stCondLst>
                                        </p:cTn>
                                        <p:tgtEl>
                                          <p:spTgt spid="27"/>
                                        </p:tgtEl>
                                      </p:cBhvr>
                                    </p:animEffect>
                                    <p:anim calcmode="lin" valueType="num">
                                      <p:cBhvr>
                                        <p:cTn id="157"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158"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159"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160"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161"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162" dur="26">
                                          <p:stCondLst>
                                            <p:cond delay="650"/>
                                          </p:stCondLst>
                                        </p:cTn>
                                        <p:tgtEl>
                                          <p:spTgt spid="27"/>
                                        </p:tgtEl>
                                      </p:cBhvr>
                                      <p:to x="100000" y="60000"/>
                                    </p:animScale>
                                    <p:animScale>
                                      <p:cBhvr>
                                        <p:cTn id="163" dur="166" decel="50000">
                                          <p:stCondLst>
                                            <p:cond delay="676"/>
                                          </p:stCondLst>
                                        </p:cTn>
                                        <p:tgtEl>
                                          <p:spTgt spid="27"/>
                                        </p:tgtEl>
                                      </p:cBhvr>
                                      <p:to x="100000" y="100000"/>
                                    </p:animScale>
                                    <p:animScale>
                                      <p:cBhvr>
                                        <p:cTn id="164" dur="26">
                                          <p:stCondLst>
                                            <p:cond delay="1312"/>
                                          </p:stCondLst>
                                        </p:cTn>
                                        <p:tgtEl>
                                          <p:spTgt spid="27"/>
                                        </p:tgtEl>
                                      </p:cBhvr>
                                      <p:to x="100000" y="80000"/>
                                    </p:animScale>
                                    <p:animScale>
                                      <p:cBhvr>
                                        <p:cTn id="165" dur="166" decel="50000">
                                          <p:stCondLst>
                                            <p:cond delay="1338"/>
                                          </p:stCondLst>
                                        </p:cTn>
                                        <p:tgtEl>
                                          <p:spTgt spid="27"/>
                                        </p:tgtEl>
                                      </p:cBhvr>
                                      <p:to x="100000" y="100000"/>
                                    </p:animScale>
                                    <p:animScale>
                                      <p:cBhvr>
                                        <p:cTn id="166" dur="26">
                                          <p:stCondLst>
                                            <p:cond delay="1642"/>
                                          </p:stCondLst>
                                        </p:cTn>
                                        <p:tgtEl>
                                          <p:spTgt spid="27"/>
                                        </p:tgtEl>
                                      </p:cBhvr>
                                      <p:to x="100000" y="90000"/>
                                    </p:animScale>
                                    <p:animScale>
                                      <p:cBhvr>
                                        <p:cTn id="167" dur="166" decel="50000">
                                          <p:stCondLst>
                                            <p:cond delay="1668"/>
                                          </p:stCondLst>
                                        </p:cTn>
                                        <p:tgtEl>
                                          <p:spTgt spid="27"/>
                                        </p:tgtEl>
                                      </p:cBhvr>
                                      <p:to x="100000" y="100000"/>
                                    </p:animScale>
                                    <p:animScale>
                                      <p:cBhvr>
                                        <p:cTn id="168" dur="26">
                                          <p:stCondLst>
                                            <p:cond delay="1808"/>
                                          </p:stCondLst>
                                        </p:cTn>
                                        <p:tgtEl>
                                          <p:spTgt spid="27"/>
                                        </p:tgtEl>
                                      </p:cBhvr>
                                      <p:to x="100000" y="95000"/>
                                    </p:animScale>
                                    <p:animScale>
                                      <p:cBhvr>
                                        <p:cTn id="169" dur="166" decel="50000">
                                          <p:stCondLst>
                                            <p:cond delay="1834"/>
                                          </p:stCondLst>
                                        </p:cTn>
                                        <p:tgtEl>
                                          <p:spTgt spid="2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8" grpId="0" animBg="1"/>
      <p:bldP spid="10" grpId="0" animBg="1"/>
      <p:bldP spid="15" grpId="0" animBg="1"/>
      <p:bldP spid="20" grpId="0" animBg="1"/>
      <p:bldP spid="21" grpId="0" animBg="1"/>
      <p:bldP spid="23" grpId="0" animBg="1"/>
      <p:bldP spid="14" grpId="0" animBg="1"/>
      <p:bldP spid="27" grpId="0" animBg="1"/>
      <p:bldP spid="16" grpId="0" animBg="1"/>
      <p:bldP spid="30" grpId="0" animBg="1"/>
      <p:bldP spid="32" grpId="0" animBg="1"/>
      <p:bldP spid="33" grpId="0" animBg="1"/>
      <p:bldP spid="34" grpId="0" animBg="1"/>
      <p:bldP spid="35" grpId="0" animBg="1"/>
      <p:bldP spid="36" grpId="0" animBg="1"/>
      <p:bldP spid="37" grpId="0" animBg="1"/>
      <p:bldP spid="40" grpId="0" animBg="1"/>
      <p:bldP spid="41" grpId="0"/>
      <p:bldP spid="42" grpId="0"/>
      <p:bldP spid="43" grpId="0"/>
      <p:bldP spid="44" grpId="0"/>
      <p:bldP spid="45" grpId="0" animBg="1"/>
      <p:bldP spid="46" grpId="0" animBg="1"/>
      <p:bldP spid="47" grpId="0" animBg="1"/>
      <p:bldP spid="48" grpId="0" animBg="1"/>
      <p:bldP spid="49" grpId="0" animBg="1"/>
      <p:bldP spid="5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a:t>
            </a:r>
            <a:r>
              <a:rPr lang="en-GB" sz="2000" b="1" dirty="0" smtClean="0">
                <a:solidFill>
                  <a:schemeClr val="tx2"/>
                </a:solidFill>
                <a:effectLst>
                  <a:glow>
                    <a:srgbClr val="7F7F7F">
                      <a:alpha val="35000"/>
                    </a:srgbClr>
                  </a:glow>
                </a:effectLst>
              </a:rPr>
              <a:t>An example of the procedure of the service support (SOP </a:t>
            </a:r>
            <a:r>
              <a:rPr lang="en-GB" sz="2000" b="1" dirty="0" err="1" smtClean="0">
                <a:solidFill>
                  <a:schemeClr val="tx2"/>
                </a:solidFill>
                <a:effectLst>
                  <a:glow>
                    <a:srgbClr val="7F7F7F">
                      <a:alpha val="35000"/>
                    </a:srgbClr>
                  </a:glow>
                </a:effectLst>
              </a:rPr>
              <a:t>Ekonerg</a:t>
            </a:r>
            <a:r>
              <a:rPr lang="pl-PL" sz="2000" b="1" i="1" dirty="0" smtClean="0">
                <a:solidFill>
                  <a:schemeClr val="tx2"/>
                </a:solidFill>
                <a:effectLst>
                  <a:glow>
                    <a:srgbClr val="7F7F7F">
                      <a:alpha val="35000"/>
                    </a:srgbClr>
                  </a:glow>
                </a:effectLst>
              </a:rPr>
              <a:t>)</a:t>
            </a:r>
            <a:endParaRPr lang="hr-HR" sz="2000" b="1" i="1" dirty="0" smtClean="0">
              <a:solidFill>
                <a:schemeClr val="tx2"/>
              </a:solidFill>
              <a:effectLst>
                <a:glow>
                  <a:srgbClr val="7F7F7F">
                    <a:alpha val="35000"/>
                  </a:srgbClr>
                </a:glow>
              </a:effectLst>
            </a:endParaRPr>
          </a:p>
        </p:txBody>
      </p:sp>
      <p:grpSp>
        <p:nvGrpSpPr>
          <p:cNvPr id="6" name="Group 5"/>
          <p:cNvGrpSpPr/>
          <p:nvPr/>
        </p:nvGrpSpPr>
        <p:grpSpPr>
          <a:xfrm>
            <a:off x="376239" y="6334443"/>
            <a:ext cx="4566913" cy="439123"/>
            <a:chOff x="71999" y="6334443"/>
            <a:chExt cx="4566913" cy="439123"/>
          </a:xfrm>
        </p:grpSpPr>
        <p:grpSp>
          <p:nvGrpSpPr>
            <p:cNvPr id="14338" name="Group 3"/>
            <p:cNvGrpSpPr>
              <a:grpSpLocks noChangeAspect="1"/>
            </p:cNvGrpSpPr>
            <p:nvPr/>
          </p:nvGrpSpPr>
          <p:grpSpPr bwMode="auto">
            <a:xfrm>
              <a:off x="138114" y="6362429"/>
              <a:ext cx="4500798" cy="411137"/>
              <a:chOff x="14858" y="6031800"/>
              <a:chExt cx="7310482" cy="703818"/>
            </a:xfrm>
          </p:grpSpPr>
          <p:pic>
            <p:nvPicPr>
              <p:cNvPr id="1434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Environmental Protection Institute</a:t>
                </a:r>
                <a:endParaRPr lang="hr-HR" sz="1200" dirty="0">
                  <a:latin typeface="Arial Narrow" pitchFamily="34" charset="0"/>
                  <a:cs typeface="+mn-cs"/>
                </a:endParaRP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4" name="Snip Single Corner Rectangle 3"/>
          <p:cNvSpPr/>
          <p:nvPr/>
        </p:nvSpPr>
        <p:spPr>
          <a:xfrm>
            <a:off x="722509" y="1358083"/>
            <a:ext cx="1829383" cy="957941"/>
          </a:xfrm>
          <a:prstGeom prst="snip1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smtClean="0"/>
              <a:t>Call from technical supervision or the operator at the stations</a:t>
            </a:r>
            <a:r>
              <a:rPr lang="pl-PL" sz="1200" dirty="0" smtClean="0"/>
              <a:t> </a:t>
            </a:r>
            <a:br>
              <a:rPr lang="pl-PL" sz="1200" dirty="0" smtClean="0"/>
            </a:br>
            <a:endParaRPr lang="hr-HR" sz="1200" dirty="0"/>
          </a:p>
        </p:txBody>
      </p:sp>
      <p:sp>
        <p:nvSpPr>
          <p:cNvPr id="8" name="Flowchart: Decision 7"/>
          <p:cNvSpPr/>
          <p:nvPr/>
        </p:nvSpPr>
        <p:spPr>
          <a:xfrm>
            <a:off x="4595241" y="1812101"/>
            <a:ext cx="2616980" cy="870071"/>
          </a:xfrm>
          <a:prstGeom prst="flowChartDecision">
            <a:avLst/>
          </a:prstGeom>
          <a:solidFill>
            <a:srgbClr val="00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1200" dirty="0" err="1" smtClean="0"/>
              <a:t>Regular</a:t>
            </a:r>
            <a:r>
              <a:rPr lang="hr-HR" sz="1200" dirty="0" smtClean="0"/>
              <a:t> </a:t>
            </a:r>
            <a:r>
              <a:rPr lang="hr-HR" sz="1200" dirty="0" err="1" smtClean="0"/>
              <a:t>service</a:t>
            </a:r>
            <a:r>
              <a:rPr lang="hr-HR" sz="1200" dirty="0" smtClean="0"/>
              <a:t> </a:t>
            </a:r>
            <a:r>
              <a:rPr lang="hr-HR" sz="1200" dirty="0" err="1" smtClean="0"/>
              <a:t>or</a:t>
            </a:r>
            <a:r>
              <a:rPr lang="hr-HR" sz="1200" dirty="0" smtClean="0"/>
              <a:t> </a:t>
            </a:r>
            <a:r>
              <a:rPr lang="hr-HR" sz="1200" dirty="0" err="1" smtClean="0"/>
              <a:t>intervention</a:t>
            </a:r>
            <a:r>
              <a:rPr lang="hr-HR" sz="1200" dirty="0" smtClean="0"/>
              <a:t>?</a:t>
            </a:r>
            <a:endParaRPr lang="hr-HR" sz="1200" dirty="0"/>
          </a:p>
        </p:txBody>
      </p:sp>
      <p:sp>
        <p:nvSpPr>
          <p:cNvPr id="20" name="Flowchart: Decision 19"/>
          <p:cNvSpPr/>
          <p:nvPr/>
        </p:nvSpPr>
        <p:spPr>
          <a:xfrm>
            <a:off x="2359370" y="2619824"/>
            <a:ext cx="2191242" cy="607134"/>
          </a:xfrm>
          <a:prstGeom prst="flowChartDecision">
            <a:avLst/>
          </a:prstGeom>
          <a:solidFill>
            <a:srgbClr val="00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1400" dirty="0" err="1" smtClean="0"/>
              <a:t>Emergency</a:t>
            </a:r>
            <a:r>
              <a:rPr lang="hr-HR" sz="1400" dirty="0" smtClean="0"/>
              <a:t> </a:t>
            </a:r>
            <a:r>
              <a:rPr lang="hr-HR" sz="1400" dirty="0" err="1" smtClean="0"/>
              <a:t>service</a:t>
            </a:r>
            <a:r>
              <a:rPr lang="hr-HR" sz="1400" dirty="0" smtClean="0"/>
              <a:t>?</a:t>
            </a:r>
            <a:endParaRPr lang="hr-HR" sz="1400" dirty="0"/>
          </a:p>
        </p:txBody>
      </p:sp>
      <p:sp>
        <p:nvSpPr>
          <p:cNvPr id="14" name="Flowchart: Process 13"/>
          <p:cNvSpPr/>
          <p:nvPr/>
        </p:nvSpPr>
        <p:spPr>
          <a:xfrm>
            <a:off x="731294" y="5156969"/>
            <a:ext cx="7734629" cy="209452"/>
          </a:xfrm>
          <a:prstGeom prst="flowChartProcess">
            <a:avLst/>
          </a:prstGeom>
          <a:solidFill>
            <a:srgbClr val="6D4B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Writing activity reports in the station log</a:t>
            </a:r>
            <a:endParaRPr lang="hr-HR" sz="1400" dirty="0"/>
          </a:p>
        </p:txBody>
      </p:sp>
      <p:sp>
        <p:nvSpPr>
          <p:cNvPr id="27" name="Snip Single Corner Rectangle 26"/>
          <p:cNvSpPr/>
          <p:nvPr/>
        </p:nvSpPr>
        <p:spPr>
          <a:xfrm>
            <a:off x="731294" y="5651086"/>
            <a:ext cx="7734629" cy="269210"/>
          </a:xfrm>
          <a:prstGeom prst="snip1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Informing the technical supervision about activities</a:t>
            </a:r>
            <a:endParaRPr lang="hr-HR" sz="1400" dirty="0"/>
          </a:p>
        </p:txBody>
      </p:sp>
      <p:sp>
        <p:nvSpPr>
          <p:cNvPr id="34" name="Bent Arrow 33"/>
          <p:cNvSpPr/>
          <p:nvPr/>
        </p:nvSpPr>
        <p:spPr>
          <a:xfrm rot="5400000">
            <a:off x="4758756" y="2705656"/>
            <a:ext cx="591384" cy="952334"/>
          </a:xfrm>
          <a:prstGeom prst="bentArrow">
            <a:avLst>
              <a:gd name="adj1" fmla="val 18745"/>
              <a:gd name="adj2" fmla="val 23808"/>
              <a:gd name="adj3" fmla="val 20859"/>
              <a:gd name="adj4" fmla="val 43750"/>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solidFill>
                <a:schemeClr val="tx1"/>
              </a:solidFill>
            </a:endParaRPr>
          </a:p>
        </p:txBody>
      </p:sp>
      <p:sp>
        <p:nvSpPr>
          <p:cNvPr id="35" name="Bent Arrow 34"/>
          <p:cNvSpPr/>
          <p:nvPr/>
        </p:nvSpPr>
        <p:spPr>
          <a:xfrm rot="5400000" flipV="1">
            <a:off x="1635993" y="2817100"/>
            <a:ext cx="632266" cy="786821"/>
          </a:xfrm>
          <a:prstGeom prst="bentArrow">
            <a:avLst>
              <a:gd name="adj1" fmla="val 15539"/>
              <a:gd name="adj2" fmla="val 20480"/>
              <a:gd name="adj3" fmla="val 19835"/>
              <a:gd name="adj4" fmla="val 43750"/>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solidFill>
                <a:schemeClr val="tx1"/>
              </a:solidFill>
            </a:endParaRPr>
          </a:p>
        </p:txBody>
      </p:sp>
      <p:sp>
        <p:nvSpPr>
          <p:cNvPr id="40" name="Right Arrow 39"/>
          <p:cNvSpPr/>
          <p:nvPr/>
        </p:nvSpPr>
        <p:spPr>
          <a:xfrm rot="5400000">
            <a:off x="4537398" y="5192769"/>
            <a:ext cx="271502" cy="631969"/>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41" name="Rectangle 40"/>
          <p:cNvSpPr/>
          <p:nvPr/>
        </p:nvSpPr>
        <p:spPr>
          <a:xfrm>
            <a:off x="2836625" y="1904891"/>
            <a:ext cx="2066673" cy="338554"/>
          </a:xfrm>
          <a:prstGeom prst="rect">
            <a:avLst/>
          </a:prstGeom>
        </p:spPr>
        <p:txBody>
          <a:bodyPr wrap="square">
            <a:spAutoFit/>
          </a:bodyPr>
          <a:lstStyle/>
          <a:p>
            <a:pPr lvl="1">
              <a:spcBef>
                <a:spcPct val="20000"/>
              </a:spcBef>
            </a:pPr>
            <a:r>
              <a:rPr lang="hr-HR" sz="1600" dirty="0" smtClean="0">
                <a:solidFill>
                  <a:srgbClr val="0070C0"/>
                </a:solidFill>
              </a:rPr>
              <a:t>INTERVE</a:t>
            </a:r>
            <a:r>
              <a:rPr lang="en-GB" sz="1600" dirty="0" smtClean="0">
                <a:solidFill>
                  <a:srgbClr val="0070C0"/>
                </a:solidFill>
              </a:rPr>
              <a:t>NTION</a:t>
            </a:r>
            <a:endParaRPr lang="hr-HR" sz="1600" dirty="0">
              <a:solidFill>
                <a:srgbClr val="0070C0"/>
              </a:solidFill>
            </a:endParaRPr>
          </a:p>
        </p:txBody>
      </p:sp>
      <p:sp>
        <p:nvSpPr>
          <p:cNvPr id="42" name="Rectangle 41"/>
          <p:cNvSpPr/>
          <p:nvPr/>
        </p:nvSpPr>
        <p:spPr>
          <a:xfrm>
            <a:off x="6661914" y="1647003"/>
            <a:ext cx="2148682" cy="338554"/>
          </a:xfrm>
          <a:prstGeom prst="rect">
            <a:avLst/>
          </a:prstGeom>
        </p:spPr>
        <p:txBody>
          <a:bodyPr wrap="square">
            <a:spAutoFit/>
          </a:bodyPr>
          <a:lstStyle/>
          <a:p>
            <a:pPr lvl="1">
              <a:spcBef>
                <a:spcPct val="20000"/>
              </a:spcBef>
            </a:pPr>
            <a:r>
              <a:rPr lang="hr-HR" sz="1600" dirty="0" smtClean="0">
                <a:solidFill>
                  <a:srgbClr val="0070C0"/>
                </a:solidFill>
              </a:rPr>
              <a:t>R</a:t>
            </a:r>
            <a:r>
              <a:rPr lang="en-GB" sz="1600" dirty="0" smtClean="0">
                <a:solidFill>
                  <a:srgbClr val="0070C0"/>
                </a:solidFill>
              </a:rPr>
              <a:t>EGULAR SERVICE</a:t>
            </a:r>
            <a:endParaRPr lang="hr-HR" sz="1600" dirty="0">
              <a:solidFill>
                <a:srgbClr val="0070C0"/>
              </a:solidFill>
            </a:endParaRPr>
          </a:p>
        </p:txBody>
      </p:sp>
      <p:sp>
        <p:nvSpPr>
          <p:cNvPr id="43" name="Rectangle 42"/>
          <p:cNvSpPr/>
          <p:nvPr/>
        </p:nvSpPr>
        <p:spPr>
          <a:xfrm>
            <a:off x="1453682" y="2557141"/>
            <a:ext cx="1279059" cy="338554"/>
          </a:xfrm>
          <a:prstGeom prst="rect">
            <a:avLst/>
          </a:prstGeom>
        </p:spPr>
        <p:txBody>
          <a:bodyPr wrap="square">
            <a:spAutoFit/>
          </a:bodyPr>
          <a:lstStyle/>
          <a:p>
            <a:pPr lvl="1">
              <a:spcBef>
                <a:spcPct val="20000"/>
              </a:spcBef>
            </a:pPr>
            <a:r>
              <a:rPr lang="en-GB" sz="1600" dirty="0" smtClean="0">
                <a:solidFill>
                  <a:srgbClr val="0070C0"/>
                </a:solidFill>
              </a:rPr>
              <a:t>Yes</a:t>
            </a:r>
            <a:endParaRPr lang="hr-HR" sz="1600" dirty="0">
              <a:solidFill>
                <a:srgbClr val="0070C0"/>
              </a:solidFill>
            </a:endParaRPr>
          </a:p>
        </p:txBody>
      </p:sp>
      <p:sp>
        <p:nvSpPr>
          <p:cNvPr id="44" name="Rectangle 43"/>
          <p:cNvSpPr/>
          <p:nvPr/>
        </p:nvSpPr>
        <p:spPr>
          <a:xfrm>
            <a:off x="4199618" y="2560913"/>
            <a:ext cx="1279059" cy="338554"/>
          </a:xfrm>
          <a:prstGeom prst="rect">
            <a:avLst/>
          </a:prstGeom>
        </p:spPr>
        <p:txBody>
          <a:bodyPr wrap="square">
            <a:spAutoFit/>
          </a:bodyPr>
          <a:lstStyle/>
          <a:p>
            <a:pPr lvl="1">
              <a:spcBef>
                <a:spcPct val="20000"/>
              </a:spcBef>
            </a:pPr>
            <a:r>
              <a:rPr lang="hr-HR" sz="1600" dirty="0" smtClean="0">
                <a:solidFill>
                  <a:srgbClr val="0070C0"/>
                </a:solidFill>
              </a:rPr>
              <a:t>N</a:t>
            </a:r>
            <a:r>
              <a:rPr lang="en-GB" sz="1600" dirty="0" smtClean="0">
                <a:solidFill>
                  <a:srgbClr val="0070C0"/>
                </a:solidFill>
              </a:rPr>
              <a:t>o</a:t>
            </a:r>
            <a:endParaRPr lang="hr-HR" sz="1600" dirty="0">
              <a:solidFill>
                <a:srgbClr val="0070C0"/>
              </a:solidFill>
            </a:endParaRPr>
          </a:p>
        </p:txBody>
      </p:sp>
      <p:sp>
        <p:nvSpPr>
          <p:cNvPr id="47" name="Flowchart: Terminator 46"/>
          <p:cNvSpPr/>
          <p:nvPr/>
        </p:nvSpPr>
        <p:spPr>
          <a:xfrm>
            <a:off x="722509" y="3508419"/>
            <a:ext cx="3493035" cy="647082"/>
          </a:xfrm>
          <a:prstGeom prst="flowChartTermina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Service intervention within 48 hours</a:t>
            </a:r>
            <a:endParaRPr lang="hr-HR" sz="1400" dirty="0"/>
          </a:p>
        </p:txBody>
      </p:sp>
      <p:sp>
        <p:nvSpPr>
          <p:cNvPr id="49" name="Flowchart: Terminator 48"/>
          <p:cNvSpPr/>
          <p:nvPr/>
        </p:nvSpPr>
        <p:spPr>
          <a:xfrm>
            <a:off x="4800600" y="3477513"/>
            <a:ext cx="3641271" cy="688035"/>
          </a:xfrm>
          <a:prstGeom prst="flowChartTermina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Go to the location in agreement with the technical supervision</a:t>
            </a:r>
            <a:endParaRPr lang="hr-HR" sz="1400" dirty="0"/>
          </a:p>
        </p:txBody>
      </p:sp>
      <p:sp>
        <p:nvSpPr>
          <p:cNvPr id="38" name="Flowchart: Terminator 37"/>
          <p:cNvSpPr/>
          <p:nvPr/>
        </p:nvSpPr>
        <p:spPr>
          <a:xfrm>
            <a:off x="2924338" y="1365287"/>
            <a:ext cx="1644889" cy="534142"/>
          </a:xfrm>
          <a:prstGeom prst="flowChartTermina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1400" dirty="0" err="1" smtClean="0"/>
              <a:t>Activate</a:t>
            </a:r>
            <a:r>
              <a:rPr lang="hr-HR" sz="1400" dirty="0" smtClean="0"/>
              <a:t> </a:t>
            </a:r>
            <a:r>
              <a:rPr lang="hr-HR" sz="1400" dirty="0" err="1" smtClean="0"/>
              <a:t>an</a:t>
            </a:r>
            <a:r>
              <a:rPr lang="hr-HR" sz="1400" dirty="0" smtClean="0"/>
              <a:t> </a:t>
            </a:r>
            <a:r>
              <a:rPr lang="hr-HR" sz="1400" dirty="0" err="1" smtClean="0"/>
              <a:t>account</a:t>
            </a:r>
            <a:endParaRPr lang="hr-HR" sz="1400" dirty="0"/>
          </a:p>
        </p:txBody>
      </p:sp>
      <p:sp>
        <p:nvSpPr>
          <p:cNvPr id="39" name="Bent Arrow 38"/>
          <p:cNvSpPr/>
          <p:nvPr/>
        </p:nvSpPr>
        <p:spPr>
          <a:xfrm rot="5400000">
            <a:off x="6820690" y="2612218"/>
            <a:ext cx="1256825" cy="473765"/>
          </a:xfrm>
          <a:prstGeom prst="bentArrow">
            <a:avLst>
              <a:gd name="adj1" fmla="val 20835"/>
              <a:gd name="adj2" fmla="val 28512"/>
              <a:gd name="adj3" fmla="val 25000"/>
              <a:gd name="adj4" fmla="val 43750"/>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solidFill>
                <a:schemeClr val="tx1"/>
              </a:solidFill>
            </a:endParaRPr>
          </a:p>
        </p:txBody>
      </p:sp>
      <p:sp>
        <p:nvSpPr>
          <p:cNvPr id="33" name="Right Arrow 32"/>
          <p:cNvSpPr/>
          <p:nvPr/>
        </p:nvSpPr>
        <p:spPr>
          <a:xfrm rot="10800000" flipH="1">
            <a:off x="2566981" y="1503248"/>
            <a:ext cx="373716" cy="216930"/>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52" name="Bent Arrow 51"/>
          <p:cNvSpPr/>
          <p:nvPr/>
        </p:nvSpPr>
        <p:spPr>
          <a:xfrm rot="5400000">
            <a:off x="5143909" y="951868"/>
            <a:ext cx="285552" cy="1434917"/>
          </a:xfrm>
          <a:prstGeom prst="bentArrow">
            <a:avLst>
              <a:gd name="adj1" fmla="val 33280"/>
              <a:gd name="adj2" fmla="val 43412"/>
              <a:gd name="adj3" fmla="val 25000"/>
              <a:gd name="adj4" fmla="val 43750"/>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solidFill>
                <a:schemeClr val="tx1"/>
              </a:solidFill>
            </a:endParaRPr>
          </a:p>
        </p:txBody>
      </p:sp>
      <p:sp>
        <p:nvSpPr>
          <p:cNvPr id="54" name="Flowchart: Process 53"/>
          <p:cNvSpPr/>
          <p:nvPr/>
        </p:nvSpPr>
        <p:spPr>
          <a:xfrm>
            <a:off x="731295" y="4629800"/>
            <a:ext cx="7726630" cy="209452"/>
          </a:xfrm>
          <a:prstGeom prst="flowChart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Service site actions or transportation and service in the central service</a:t>
            </a:r>
            <a:endParaRPr lang="nn-NO" sz="1400" dirty="0"/>
          </a:p>
        </p:txBody>
      </p:sp>
      <p:sp>
        <p:nvSpPr>
          <p:cNvPr id="55" name="Right Arrow 54"/>
          <p:cNvSpPr/>
          <p:nvPr/>
        </p:nvSpPr>
        <p:spPr>
          <a:xfrm rot="5400000">
            <a:off x="4537396" y="4675371"/>
            <a:ext cx="271502" cy="631969"/>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56" name="Right Arrow 55"/>
          <p:cNvSpPr/>
          <p:nvPr/>
        </p:nvSpPr>
        <p:spPr>
          <a:xfrm rot="5400000">
            <a:off x="6285534" y="4085778"/>
            <a:ext cx="456077" cy="631969"/>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57" name="Right Arrow 56"/>
          <p:cNvSpPr/>
          <p:nvPr/>
        </p:nvSpPr>
        <p:spPr>
          <a:xfrm rot="5400000">
            <a:off x="2249772" y="4082486"/>
            <a:ext cx="456077" cy="631969"/>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58" name="Bent Arrow 57"/>
          <p:cNvSpPr/>
          <p:nvPr/>
        </p:nvSpPr>
        <p:spPr>
          <a:xfrm rot="5400000" flipV="1">
            <a:off x="3756816" y="1787703"/>
            <a:ext cx="399137" cy="1265107"/>
          </a:xfrm>
          <a:prstGeom prst="bentArrow">
            <a:avLst>
              <a:gd name="adj1" fmla="val 23721"/>
              <a:gd name="adj2" fmla="val 30708"/>
              <a:gd name="adj3" fmla="val 23926"/>
              <a:gd name="adj4" fmla="val 43750"/>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solidFill>
                <a:schemeClr val="tx1"/>
              </a:solidFill>
            </a:endParaRPr>
          </a:p>
        </p:txBody>
      </p:sp>
      <p:grpSp>
        <p:nvGrpSpPr>
          <p:cNvPr id="32" name="Group 3"/>
          <p:cNvGrpSpPr>
            <a:grpSpLocks noChangeAspect="1"/>
          </p:cNvGrpSpPr>
          <p:nvPr/>
        </p:nvGrpSpPr>
        <p:grpSpPr bwMode="auto">
          <a:xfrm>
            <a:off x="442354" y="6362429"/>
            <a:ext cx="4500798" cy="411137"/>
            <a:chOff x="14858" y="6031800"/>
            <a:chExt cx="7310482" cy="703818"/>
          </a:xfrm>
        </p:grpSpPr>
        <p:pic>
          <p:nvPicPr>
            <p:cNvPr id="3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3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grpSp>
        <p:nvGrpSpPr>
          <p:cNvPr id="45" name="Group 3"/>
          <p:cNvGrpSpPr>
            <a:grpSpLocks noChangeAspect="1"/>
          </p:cNvGrpSpPr>
          <p:nvPr/>
        </p:nvGrpSpPr>
        <p:grpSpPr bwMode="auto">
          <a:xfrm>
            <a:off x="442354" y="6362429"/>
            <a:ext cx="4500798" cy="411137"/>
            <a:chOff x="14858" y="6031800"/>
            <a:chExt cx="7310482" cy="703818"/>
          </a:xfrm>
        </p:grpSpPr>
        <p:pic>
          <p:nvPicPr>
            <p:cNvPr id="4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Rectangle 47"/>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50" name="Rectangle 49"/>
          <p:cNvSpPr/>
          <p:nvPr/>
        </p:nvSpPr>
        <p:spPr>
          <a:xfrm>
            <a:off x="522543" y="626855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356686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1000"/>
                                        <p:tgtEl>
                                          <p:spTgt spid="33"/>
                                        </p:tgtEl>
                                      </p:cBhvr>
                                    </p:animEffect>
                                    <p:anim calcmode="lin" valueType="num">
                                      <p:cBhvr>
                                        <p:cTn id="15" dur="1000" fill="hold"/>
                                        <p:tgtEl>
                                          <p:spTgt spid="33"/>
                                        </p:tgtEl>
                                        <p:attrNameLst>
                                          <p:attrName>ppt_x</p:attrName>
                                        </p:attrNameLst>
                                      </p:cBhvr>
                                      <p:tavLst>
                                        <p:tav tm="0">
                                          <p:val>
                                            <p:strVal val="#ppt_x"/>
                                          </p:val>
                                        </p:tav>
                                        <p:tav tm="100000">
                                          <p:val>
                                            <p:strVal val="#ppt_x"/>
                                          </p:val>
                                        </p:tav>
                                      </p:tavLst>
                                    </p:anim>
                                    <p:anim calcmode="lin" valueType="num">
                                      <p:cBhvr>
                                        <p:cTn id="16" dur="1000" fill="hold"/>
                                        <p:tgtEl>
                                          <p:spTgt spid="33"/>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38"/>
                                        </p:tgtEl>
                                        <p:attrNameLst>
                                          <p:attrName>style.visibility</p:attrName>
                                        </p:attrNameLst>
                                      </p:cBhvr>
                                      <p:to>
                                        <p:strVal val="visible"/>
                                      </p:to>
                                    </p:set>
                                    <p:anim calcmode="lin" valueType="num">
                                      <p:cBhvr>
                                        <p:cTn id="20" dur="500" fill="hold"/>
                                        <p:tgtEl>
                                          <p:spTgt spid="38"/>
                                        </p:tgtEl>
                                        <p:attrNameLst>
                                          <p:attrName>ppt_w</p:attrName>
                                        </p:attrNameLst>
                                      </p:cBhvr>
                                      <p:tavLst>
                                        <p:tav tm="0">
                                          <p:val>
                                            <p:fltVal val="0"/>
                                          </p:val>
                                        </p:tav>
                                        <p:tav tm="100000">
                                          <p:val>
                                            <p:strVal val="#ppt_w"/>
                                          </p:val>
                                        </p:tav>
                                      </p:tavLst>
                                    </p:anim>
                                    <p:anim calcmode="lin" valueType="num">
                                      <p:cBhvr>
                                        <p:cTn id="21" dur="500" fill="hold"/>
                                        <p:tgtEl>
                                          <p:spTgt spid="38"/>
                                        </p:tgtEl>
                                        <p:attrNameLst>
                                          <p:attrName>ppt_h</p:attrName>
                                        </p:attrNameLst>
                                      </p:cBhvr>
                                      <p:tavLst>
                                        <p:tav tm="0">
                                          <p:val>
                                            <p:fltVal val="0"/>
                                          </p:val>
                                        </p:tav>
                                        <p:tav tm="100000">
                                          <p:val>
                                            <p:strVal val="#ppt_h"/>
                                          </p:val>
                                        </p:tav>
                                      </p:tavLst>
                                    </p:anim>
                                    <p:animEffect transition="in" filter="fade">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wipe(down)">
                                      <p:cBhvr>
                                        <p:cTn id="27" dur="500"/>
                                        <p:tgtEl>
                                          <p:spTgt spid="52"/>
                                        </p:tgtEl>
                                      </p:cBhvr>
                                    </p:animEffect>
                                  </p:childTnLst>
                                </p:cTn>
                              </p:par>
                            </p:childTnLst>
                          </p:cTn>
                        </p:par>
                        <p:par>
                          <p:cTn id="28" fill="hold">
                            <p:stCondLst>
                              <p:cond delay="500"/>
                            </p:stCondLst>
                            <p:childTnLst>
                              <p:par>
                                <p:cTn id="29" presetID="53" presetClass="entr" presetSubtype="16"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wipe(down)">
                                      <p:cBhvr>
                                        <p:cTn id="38" dur="500"/>
                                        <p:tgtEl>
                                          <p:spTgt spid="39"/>
                                        </p:tgtEl>
                                      </p:cBhvr>
                                    </p:animEffect>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42"/>
                                        </p:tgtEl>
                                        <p:attrNameLst>
                                          <p:attrName>style.visibility</p:attrName>
                                        </p:attrNameLst>
                                      </p:cBhvr>
                                      <p:to>
                                        <p:strVal val="visible"/>
                                      </p:to>
                                    </p:set>
                                  </p:childTnLst>
                                </p:cTn>
                              </p:par>
                            </p:childTnLst>
                          </p:cTn>
                        </p:par>
                        <p:par>
                          <p:cTn id="42" fill="hold">
                            <p:stCondLst>
                              <p:cond delay="500"/>
                            </p:stCondLst>
                            <p:childTnLst>
                              <p:par>
                                <p:cTn id="43" presetID="53" presetClass="entr" presetSubtype="16" fill="hold" grpId="0" nodeType="afterEffect">
                                  <p:stCondLst>
                                    <p:cond delay="0"/>
                                  </p:stCondLst>
                                  <p:childTnLst>
                                    <p:set>
                                      <p:cBhvr>
                                        <p:cTn id="44" dur="1" fill="hold">
                                          <p:stCondLst>
                                            <p:cond delay="0"/>
                                          </p:stCondLst>
                                        </p:cTn>
                                        <p:tgtEl>
                                          <p:spTgt spid="49"/>
                                        </p:tgtEl>
                                        <p:attrNameLst>
                                          <p:attrName>style.visibility</p:attrName>
                                        </p:attrNameLst>
                                      </p:cBhvr>
                                      <p:to>
                                        <p:strVal val="visible"/>
                                      </p:to>
                                    </p:set>
                                    <p:anim calcmode="lin" valueType="num">
                                      <p:cBhvr>
                                        <p:cTn id="45" dur="500" fill="hold"/>
                                        <p:tgtEl>
                                          <p:spTgt spid="49"/>
                                        </p:tgtEl>
                                        <p:attrNameLst>
                                          <p:attrName>ppt_w</p:attrName>
                                        </p:attrNameLst>
                                      </p:cBhvr>
                                      <p:tavLst>
                                        <p:tav tm="0">
                                          <p:val>
                                            <p:fltVal val="0"/>
                                          </p:val>
                                        </p:tav>
                                        <p:tav tm="100000">
                                          <p:val>
                                            <p:strVal val="#ppt_w"/>
                                          </p:val>
                                        </p:tav>
                                      </p:tavLst>
                                    </p:anim>
                                    <p:anim calcmode="lin" valueType="num">
                                      <p:cBhvr>
                                        <p:cTn id="46" dur="500" fill="hold"/>
                                        <p:tgtEl>
                                          <p:spTgt spid="49"/>
                                        </p:tgtEl>
                                        <p:attrNameLst>
                                          <p:attrName>ppt_h</p:attrName>
                                        </p:attrNameLst>
                                      </p:cBhvr>
                                      <p:tavLst>
                                        <p:tav tm="0">
                                          <p:val>
                                            <p:fltVal val="0"/>
                                          </p:val>
                                        </p:tav>
                                        <p:tav tm="100000">
                                          <p:val>
                                            <p:strVal val="#ppt_h"/>
                                          </p:val>
                                        </p:tav>
                                      </p:tavLst>
                                    </p:anim>
                                    <p:animEffect transition="in" filter="fade">
                                      <p:cBhvr>
                                        <p:cTn id="47" dur="500"/>
                                        <p:tgtEl>
                                          <p:spTgt spid="49"/>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grpId="0" nodeType="clickEffect">
                                  <p:stCondLst>
                                    <p:cond delay="0"/>
                                  </p:stCondLst>
                                  <p:childTnLst>
                                    <p:set>
                                      <p:cBhvr>
                                        <p:cTn id="51" dur="1" fill="hold">
                                          <p:stCondLst>
                                            <p:cond delay="0"/>
                                          </p:stCondLst>
                                        </p:cTn>
                                        <p:tgtEl>
                                          <p:spTgt spid="56"/>
                                        </p:tgtEl>
                                        <p:attrNameLst>
                                          <p:attrName>style.visibility</p:attrName>
                                        </p:attrNameLst>
                                      </p:cBhvr>
                                      <p:to>
                                        <p:strVal val="visible"/>
                                      </p:to>
                                    </p:set>
                                    <p:animEffect transition="in" filter="circle(in)">
                                      <p:cBhvr>
                                        <p:cTn id="52" dur="2000"/>
                                        <p:tgtEl>
                                          <p:spTgt spid="56"/>
                                        </p:tgtEl>
                                      </p:cBhvr>
                                    </p:animEffect>
                                  </p:childTnLst>
                                </p:cTn>
                              </p:par>
                            </p:childTnLst>
                          </p:cTn>
                        </p:par>
                        <p:par>
                          <p:cTn id="53" fill="hold">
                            <p:stCondLst>
                              <p:cond delay="2000"/>
                            </p:stCondLst>
                            <p:childTnLst>
                              <p:par>
                                <p:cTn id="54" presetID="42" presetClass="entr" presetSubtype="0" fill="hold" grpId="0" nodeType="after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fade">
                                      <p:cBhvr>
                                        <p:cTn id="56" dur="1000"/>
                                        <p:tgtEl>
                                          <p:spTgt spid="54"/>
                                        </p:tgtEl>
                                      </p:cBhvr>
                                    </p:animEffect>
                                    <p:anim calcmode="lin" valueType="num">
                                      <p:cBhvr>
                                        <p:cTn id="57" dur="1000" fill="hold"/>
                                        <p:tgtEl>
                                          <p:spTgt spid="54"/>
                                        </p:tgtEl>
                                        <p:attrNameLst>
                                          <p:attrName>ppt_x</p:attrName>
                                        </p:attrNameLst>
                                      </p:cBhvr>
                                      <p:tavLst>
                                        <p:tav tm="0">
                                          <p:val>
                                            <p:strVal val="#ppt_x"/>
                                          </p:val>
                                        </p:tav>
                                        <p:tav tm="100000">
                                          <p:val>
                                            <p:strVal val="#ppt_x"/>
                                          </p:val>
                                        </p:tav>
                                      </p:tavLst>
                                    </p:anim>
                                    <p:anim calcmode="lin" valueType="num">
                                      <p:cBhvr>
                                        <p:cTn id="58"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wipe(down)">
                                      <p:cBhvr>
                                        <p:cTn id="63" dur="500"/>
                                        <p:tgtEl>
                                          <p:spTgt spid="58"/>
                                        </p:tgtEl>
                                      </p:cBhvr>
                                    </p:animEffect>
                                  </p:childTnLst>
                                </p:cTn>
                              </p:par>
                            </p:childTnLst>
                          </p:cTn>
                        </p:par>
                        <p:par>
                          <p:cTn id="64" fill="hold">
                            <p:stCondLst>
                              <p:cond delay="500"/>
                            </p:stCondLst>
                            <p:childTnLst>
                              <p:par>
                                <p:cTn id="65" presetID="1" presetClass="entr" presetSubtype="0" fill="hold" grpId="0" nodeType="after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childTnLst>
                          </p:cTn>
                        </p:par>
                        <p:par>
                          <p:cTn id="67" fill="hold">
                            <p:stCondLst>
                              <p:cond delay="500"/>
                            </p:stCondLst>
                            <p:childTnLst>
                              <p:par>
                                <p:cTn id="68" presetID="53" presetClass="entr" presetSubtype="16" fill="hold" grpId="0" nodeType="afterEffect">
                                  <p:stCondLst>
                                    <p:cond delay="0"/>
                                  </p:stCondLst>
                                  <p:childTnLst>
                                    <p:set>
                                      <p:cBhvr>
                                        <p:cTn id="69" dur="1" fill="hold">
                                          <p:stCondLst>
                                            <p:cond delay="0"/>
                                          </p:stCondLst>
                                        </p:cTn>
                                        <p:tgtEl>
                                          <p:spTgt spid="20"/>
                                        </p:tgtEl>
                                        <p:attrNameLst>
                                          <p:attrName>style.visibility</p:attrName>
                                        </p:attrNameLst>
                                      </p:cBhvr>
                                      <p:to>
                                        <p:strVal val="visible"/>
                                      </p:to>
                                    </p:set>
                                    <p:anim calcmode="lin" valueType="num">
                                      <p:cBhvr>
                                        <p:cTn id="70" dur="500" fill="hold"/>
                                        <p:tgtEl>
                                          <p:spTgt spid="20"/>
                                        </p:tgtEl>
                                        <p:attrNameLst>
                                          <p:attrName>ppt_w</p:attrName>
                                        </p:attrNameLst>
                                      </p:cBhvr>
                                      <p:tavLst>
                                        <p:tav tm="0">
                                          <p:val>
                                            <p:fltVal val="0"/>
                                          </p:val>
                                        </p:tav>
                                        <p:tav tm="100000">
                                          <p:val>
                                            <p:strVal val="#ppt_w"/>
                                          </p:val>
                                        </p:tav>
                                      </p:tavLst>
                                    </p:anim>
                                    <p:anim calcmode="lin" valueType="num">
                                      <p:cBhvr>
                                        <p:cTn id="71" dur="500" fill="hold"/>
                                        <p:tgtEl>
                                          <p:spTgt spid="20"/>
                                        </p:tgtEl>
                                        <p:attrNameLst>
                                          <p:attrName>ppt_h</p:attrName>
                                        </p:attrNameLst>
                                      </p:cBhvr>
                                      <p:tavLst>
                                        <p:tav tm="0">
                                          <p:val>
                                            <p:fltVal val="0"/>
                                          </p:val>
                                        </p:tav>
                                        <p:tav tm="100000">
                                          <p:val>
                                            <p:strVal val="#ppt_h"/>
                                          </p:val>
                                        </p:tav>
                                      </p:tavLst>
                                    </p:anim>
                                    <p:animEffect transition="in" filter="fade">
                                      <p:cBhvr>
                                        <p:cTn id="72" dur="500"/>
                                        <p:tgtEl>
                                          <p:spTgt spid="2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wipe(down)">
                                      <p:cBhvr>
                                        <p:cTn id="77" dur="500"/>
                                        <p:tgtEl>
                                          <p:spTgt spid="35"/>
                                        </p:tgtEl>
                                      </p:cBhvr>
                                    </p:animEffect>
                                  </p:childTnLst>
                                </p:cTn>
                              </p:par>
                            </p:childTnLst>
                          </p:cTn>
                        </p:par>
                        <p:par>
                          <p:cTn id="78" fill="hold">
                            <p:stCondLst>
                              <p:cond delay="500"/>
                            </p:stCondLst>
                            <p:childTnLst>
                              <p:par>
                                <p:cTn id="79" presetID="1" presetClass="entr" presetSubtype="0" fill="hold" grpId="0" nodeType="afterEffect">
                                  <p:stCondLst>
                                    <p:cond delay="0"/>
                                  </p:stCondLst>
                                  <p:childTnLst>
                                    <p:set>
                                      <p:cBhvr>
                                        <p:cTn id="80" dur="1" fill="hold">
                                          <p:stCondLst>
                                            <p:cond delay="0"/>
                                          </p:stCondLst>
                                        </p:cTn>
                                        <p:tgtEl>
                                          <p:spTgt spid="43"/>
                                        </p:tgtEl>
                                        <p:attrNameLst>
                                          <p:attrName>style.visibility</p:attrName>
                                        </p:attrNameLst>
                                      </p:cBhvr>
                                      <p:to>
                                        <p:strVal val="visible"/>
                                      </p:to>
                                    </p:set>
                                  </p:childTnLst>
                                </p:cTn>
                              </p:par>
                            </p:childTnLst>
                          </p:cTn>
                        </p:par>
                        <p:par>
                          <p:cTn id="81" fill="hold">
                            <p:stCondLst>
                              <p:cond delay="500"/>
                            </p:stCondLst>
                            <p:childTnLst>
                              <p:par>
                                <p:cTn id="82" presetID="53" presetClass="entr" presetSubtype="16" fill="hold" grpId="0" nodeType="afterEffect">
                                  <p:stCondLst>
                                    <p:cond delay="0"/>
                                  </p:stCondLst>
                                  <p:childTnLst>
                                    <p:set>
                                      <p:cBhvr>
                                        <p:cTn id="83" dur="1" fill="hold">
                                          <p:stCondLst>
                                            <p:cond delay="0"/>
                                          </p:stCondLst>
                                        </p:cTn>
                                        <p:tgtEl>
                                          <p:spTgt spid="47"/>
                                        </p:tgtEl>
                                        <p:attrNameLst>
                                          <p:attrName>style.visibility</p:attrName>
                                        </p:attrNameLst>
                                      </p:cBhvr>
                                      <p:to>
                                        <p:strVal val="visible"/>
                                      </p:to>
                                    </p:set>
                                    <p:anim calcmode="lin" valueType="num">
                                      <p:cBhvr>
                                        <p:cTn id="84" dur="500" fill="hold"/>
                                        <p:tgtEl>
                                          <p:spTgt spid="47"/>
                                        </p:tgtEl>
                                        <p:attrNameLst>
                                          <p:attrName>ppt_w</p:attrName>
                                        </p:attrNameLst>
                                      </p:cBhvr>
                                      <p:tavLst>
                                        <p:tav tm="0">
                                          <p:val>
                                            <p:fltVal val="0"/>
                                          </p:val>
                                        </p:tav>
                                        <p:tav tm="100000">
                                          <p:val>
                                            <p:strVal val="#ppt_w"/>
                                          </p:val>
                                        </p:tav>
                                      </p:tavLst>
                                    </p:anim>
                                    <p:anim calcmode="lin" valueType="num">
                                      <p:cBhvr>
                                        <p:cTn id="85" dur="500" fill="hold"/>
                                        <p:tgtEl>
                                          <p:spTgt spid="47"/>
                                        </p:tgtEl>
                                        <p:attrNameLst>
                                          <p:attrName>ppt_h</p:attrName>
                                        </p:attrNameLst>
                                      </p:cBhvr>
                                      <p:tavLst>
                                        <p:tav tm="0">
                                          <p:val>
                                            <p:fltVal val="0"/>
                                          </p:val>
                                        </p:tav>
                                        <p:tav tm="100000">
                                          <p:val>
                                            <p:strVal val="#ppt_h"/>
                                          </p:val>
                                        </p:tav>
                                      </p:tavLst>
                                    </p:anim>
                                    <p:animEffect transition="in" filter="fade">
                                      <p:cBhvr>
                                        <p:cTn id="86" dur="500"/>
                                        <p:tgtEl>
                                          <p:spTgt spid="47"/>
                                        </p:tgtEl>
                                      </p:cBhvr>
                                    </p:animEffect>
                                  </p:childTnLst>
                                </p:cTn>
                              </p:par>
                            </p:childTnLst>
                          </p:cTn>
                        </p:par>
                      </p:childTnLst>
                    </p:cTn>
                  </p:par>
                  <p:par>
                    <p:cTn id="87" fill="hold">
                      <p:stCondLst>
                        <p:cond delay="indefinite"/>
                      </p:stCondLst>
                      <p:childTnLst>
                        <p:par>
                          <p:cTn id="88" fill="hold">
                            <p:stCondLst>
                              <p:cond delay="0"/>
                            </p:stCondLst>
                            <p:childTnLst>
                              <p:par>
                                <p:cTn id="89" presetID="6" presetClass="entr" presetSubtype="16" fill="hold" grpId="0" nodeType="clickEffect">
                                  <p:stCondLst>
                                    <p:cond delay="0"/>
                                  </p:stCondLst>
                                  <p:childTnLst>
                                    <p:set>
                                      <p:cBhvr>
                                        <p:cTn id="90" dur="1" fill="hold">
                                          <p:stCondLst>
                                            <p:cond delay="0"/>
                                          </p:stCondLst>
                                        </p:cTn>
                                        <p:tgtEl>
                                          <p:spTgt spid="57"/>
                                        </p:tgtEl>
                                        <p:attrNameLst>
                                          <p:attrName>style.visibility</p:attrName>
                                        </p:attrNameLst>
                                      </p:cBhvr>
                                      <p:to>
                                        <p:strVal val="visible"/>
                                      </p:to>
                                    </p:set>
                                    <p:animEffect transition="in" filter="circle(in)">
                                      <p:cBhvr>
                                        <p:cTn id="91" dur="2000"/>
                                        <p:tgtEl>
                                          <p:spTgt spid="57"/>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grpId="0" nodeType="click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wipe(down)">
                                      <p:cBhvr>
                                        <p:cTn id="96" dur="500"/>
                                        <p:tgtEl>
                                          <p:spTgt spid="34"/>
                                        </p:tgtEl>
                                      </p:cBhvr>
                                    </p:animEffect>
                                  </p:childTnLst>
                                </p:cTn>
                              </p:par>
                            </p:childTnLst>
                          </p:cTn>
                        </p:par>
                        <p:par>
                          <p:cTn id="97" fill="hold">
                            <p:stCondLst>
                              <p:cond delay="500"/>
                            </p:stCondLst>
                            <p:childTnLst>
                              <p:par>
                                <p:cTn id="98" presetID="1" presetClass="entr" presetSubtype="0" fill="hold" grpId="0" nodeType="afterEffect">
                                  <p:stCondLst>
                                    <p:cond delay="0"/>
                                  </p:stCondLst>
                                  <p:childTnLst>
                                    <p:set>
                                      <p:cBhvr>
                                        <p:cTn id="99" dur="1" fill="hold">
                                          <p:stCondLst>
                                            <p:cond delay="0"/>
                                          </p:stCondLst>
                                        </p:cTn>
                                        <p:tgtEl>
                                          <p:spTgt spid="44"/>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6" presetClass="entr" presetSubtype="16" fill="hold" grpId="0" nodeType="clickEffect">
                                  <p:stCondLst>
                                    <p:cond delay="0"/>
                                  </p:stCondLst>
                                  <p:childTnLst>
                                    <p:set>
                                      <p:cBhvr>
                                        <p:cTn id="103" dur="1" fill="hold">
                                          <p:stCondLst>
                                            <p:cond delay="0"/>
                                          </p:stCondLst>
                                        </p:cTn>
                                        <p:tgtEl>
                                          <p:spTgt spid="55"/>
                                        </p:tgtEl>
                                        <p:attrNameLst>
                                          <p:attrName>style.visibility</p:attrName>
                                        </p:attrNameLst>
                                      </p:cBhvr>
                                      <p:to>
                                        <p:strVal val="visible"/>
                                      </p:to>
                                    </p:set>
                                    <p:animEffect transition="in" filter="circle(in)">
                                      <p:cBhvr>
                                        <p:cTn id="104" dur="2000"/>
                                        <p:tgtEl>
                                          <p:spTgt spid="55"/>
                                        </p:tgtEl>
                                      </p:cBhvr>
                                    </p:animEffect>
                                  </p:childTnLst>
                                </p:cTn>
                              </p:par>
                            </p:childTnLst>
                          </p:cTn>
                        </p:par>
                        <p:par>
                          <p:cTn id="105" fill="hold">
                            <p:stCondLst>
                              <p:cond delay="2000"/>
                            </p:stCondLst>
                            <p:childTnLst>
                              <p:par>
                                <p:cTn id="106" presetID="42" presetClass="entr" presetSubtype="0" fill="hold" grpId="0" nodeType="afterEffect">
                                  <p:stCondLst>
                                    <p:cond delay="0"/>
                                  </p:stCondLst>
                                  <p:childTnLst>
                                    <p:set>
                                      <p:cBhvr>
                                        <p:cTn id="107" dur="1" fill="hold">
                                          <p:stCondLst>
                                            <p:cond delay="0"/>
                                          </p:stCondLst>
                                        </p:cTn>
                                        <p:tgtEl>
                                          <p:spTgt spid="14"/>
                                        </p:tgtEl>
                                        <p:attrNameLst>
                                          <p:attrName>style.visibility</p:attrName>
                                        </p:attrNameLst>
                                      </p:cBhvr>
                                      <p:to>
                                        <p:strVal val="visible"/>
                                      </p:to>
                                    </p:set>
                                    <p:animEffect transition="in" filter="fade">
                                      <p:cBhvr>
                                        <p:cTn id="108" dur="1000"/>
                                        <p:tgtEl>
                                          <p:spTgt spid="14"/>
                                        </p:tgtEl>
                                      </p:cBhvr>
                                    </p:animEffect>
                                    <p:anim calcmode="lin" valueType="num">
                                      <p:cBhvr>
                                        <p:cTn id="109" dur="1000" fill="hold"/>
                                        <p:tgtEl>
                                          <p:spTgt spid="14"/>
                                        </p:tgtEl>
                                        <p:attrNameLst>
                                          <p:attrName>ppt_x</p:attrName>
                                        </p:attrNameLst>
                                      </p:cBhvr>
                                      <p:tavLst>
                                        <p:tav tm="0">
                                          <p:val>
                                            <p:strVal val="#ppt_x"/>
                                          </p:val>
                                        </p:tav>
                                        <p:tav tm="100000">
                                          <p:val>
                                            <p:strVal val="#ppt_x"/>
                                          </p:val>
                                        </p:tav>
                                      </p:tavLst>
                                    </p:anim>
                                    <p:anim calcmode="lin" valueType="num">
                                      <p:cBhvr>
                                        <p:cTn id="110" dur="1000" fill="hold"/>
                                        <p:tgtEl>
                                          <p:spTgt spid="14"/>
                                        </p:tgtEl>
                                        <p:attrNameLst>
                                          <p:attrName>ppt_y</p:attrName>
                                        </p:attrNameLst>
                                      </p:cBhvr>
                                      <p:tavLst>
                                        <p:tav tm="0">
                                          <p:val>
                                            <p:strVal val="#ppt_y+.1"/>
                                          </p:val>
                                        </p:tav>
                                        <p:tav tm="100000">
                                          <p:val>
                                            <p:strVal val="#ppt_y"/>
                                          </p:val>
                                        </p:tav>
                                      </p:tavLst>
                                    </p:anim>
                                  </p:childTnLst>
                                </p:cTn>
                              </p:par>
                            </p:childTnLst>
                          </p:cTn>
                        </p:par>
                        <p:par>
                          <p:cTn id="111" fill="hold">
                            <p:stCondLst>
                              <p:cond delay="3000"/>
                            </p:stCondLst>
                            <p:childTnLst>
                              <p:par>
                                <p:cTn id="112" presetID="6" presetClass="entr" presetSubtype="16" fill="hold" grpId="0" nodeType="afterEffect">
                                  <p:stCondLst>
                                    <p:cond delay="0"/>
                                  </p:stCondLst>
                                  <p:childTnLst>
                                    <p:set>
                                      <p:cBhvr>
                                        <p:cTn id="113" dur="1" fill="hold">
                                          <p:stCondLst>
                                            <p:cond delay="0"/>
                                          </p:stCondLst>
                                        </p:cTn>
                                        <p:tgtEl>
                                          <p:spTgt spid="40"/>
                                        </p:tgtEl>
                                        <p:attrNameLst>
                                          <p:attrName>style.visibility</p:attrName>
                                        </p:attrNameLst>
                                      </p:cBhvr>
                                      <p:to>
                                        <p:strVal val="visible"/>
                                      </p:to>
                                    </p:set>
                                    <p:animEffect transition="in" filter="circle(in)">
                                      <p:cBhvr>
                                        <p:cTn id="114" dur="2000"/>
                                        <p:tgtEl>
                                          <p:spTgt spid="40"/>
                                        </p:tgtEl>
                                      </p:cBhvr>
                                    </p:animEffect>
                                  </p:childTnLst>
                                </p:cTn>
                              </p:par>
                            </p:childTnLst>
                          </p:cTn>
                        </p:par>
                        <p:par>
                          <p:cTn id="115" fill="hold">
                            <p:stCondLst>
                              <p:cond delay="5000"/>
                            </p:stCondLst>
                            <p:childTnLst>
                              <p:par>
                                <p:cTn id="116" presetID="26" presetClass="entr" presetSubtype="0" fill="hold" grpId="0" nodeType="afterEffect">
                                  <p:stCondLst>
                                    <p:cond delay="0"/>
                                  </p:stCondLst>
                                  <p:childTnLst>
                                    <p:set>
                                      <p:cBhvr>
                                        <p:cTn id="117" dur="1" fill="hold">
                                          <p:stCondLst>
                                            <p:cond delay="0"/>
                                          </p:stCondLst>
                                        </p:cTn>
                                        <p:tgtEl>
                                          <p:spTgt spid="27"/>
                                        </p:tgtEl>
                                        <p:attrNameLst>
                                          <p:attrName>style.visibility</p:attrName>
                                        </p:attrNameLst>
                                      </p:cBhvr>
                                      <p:to>
                                        <p:strVal val="visible"/>
                                      </p:to>
                                    </p:set>
                                    <p:animEffect transition="in" filter="wipe(down)">
                                      <p:cBhvr>
                                        <p:cTn id="118" dur="580">
                                          <p:stCondLst>
                                            <p:cond delay="0"/>
                                          </p:stCondLst>
                                        </p:cTn>
                                        <p:tgtEl>
                                          <p:spTgt spid="27"/>
                                        </p:tgtEl>
                                      </p:cBhvr>
                                    </p:animEffect>
                                    <p:anim calcmode="lin" valueType="num">
                                      <p:cBhvr>
                                        <p:cTn id="119"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120"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121"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122"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123"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124" dur="26">
                                          <p:stCondLst>
                                            <p:cond delay="650"/>
                                          </p:stCondLst>
                                        </p:cTn>
                                        <p:tgtEl>
                                          <p:spTgt spid="27"/>
                                        </p:tgtEl>
                                      </p:cBhvr>
                                      <p:to x="100000" y="60000"/>
                                    </p:animScale>
                                    <p:animScale>
                                      <p:cBhvr>
                                        <p:cTn id="125" dur="166" decel="50000">
                                          <p:stCondLst>
                                            <p:cond delay="676"/>
                                          </p:stCondLst>
                                        </p:cTn>
                                        <p:tgtEl>
                                          <p:spTgt spid="27"/>
                                        </p:tgtEl>
                                      </p:cBhvr>
                                      <p:to x="100000" y="100000"/>
                                    </p:animScale>
                                    <p:animScale>
                                      <p:cBhvr>
                                        <p:cTn id="126" dur="26">
                                          <p:stCondLst>
                                            <p:cond delay="1312"/>
                                          </p:stCondLst>
                                        </p:cTn>
                                        <p:tgtEl>
                                          <p:spTgt spid="27"/>
                                        </p:tgtEl>
                                      </p:cBhvr>
                                      <p:to x="100000" y="80000"/>
                                    </p:animScale>
                                    <p:animScale>
                                      <p:cBhvr>
                                        <p:cTn id="127" dur="166" decel="50000">
                                          <p:stCondLst>
                                            <p:cond delay="1338"/>
                                          </p:stCondLst>
                                        </p:cTn>
                                        <p:tgtEl>
                                          <p:spTgt spid="27"/>
                                        </p:tgtEl>
                                      </p:cBhvr>
                                      <p:to x="100000" y="100000"/>
                                    </p:animScale>
                                    <p:animScale>
                                      <p:cBhvr>
                                        <p:cTn id="128" dur="26">
                                          <p:stCondLst>
                                            <p:cond delay="1642"/>
                                          </p:stCondLst>
                                        </p:cTn>
                                        <p:tgtEl>
                                          <p:spTgt spid="27"/>
                                        </p:tgtEl>
                                      </p:cBhvr>
                                      <p:to x="100000" y="90000"/>
                                    </p:animScale>
                                    <p:animScale>
                                      <p:cBhvr>
                                        <p:cTn id="129" dur="166" decel="50000">
                                          <p:stCondLst>
                                            <p:cond delay="1668"/>
                                          </p:stCondLst>
                                        </p:cTn>
                                        <p:tgtEl>
                                          <p:spTgt spid="27"/>
                                        </p:tgtEl>
                                      </p:cBhvr>
                                      <p:to x="100000" y="100000"/>
                                    </p:animScale>
                                    <p:animScale>
                                      <p:cBhvr>
                                        <p:cTn id="130" dur="26">
                                          <p:stCondLst>
                                            <p:cond delay="1808"/>
                                          </p:stCondLst>
                                        </p:cTn>
                                        <p:tgtEl>
                                          <p:spTgt spid="27"/>
                                        </p:tgtEl>
                                      </p:cBhvr>
                                      <p:to x="100000" y="95000"/>
                                    </p:animScale>
                                    <p:animScale>
                                      <p:cBhvr>
                                        <p:cTn id="131" dur="166" decel="50000">
                                          <p:stCondLst>
                                            <p:cond delay="1834"/>
                                          </p:stCondLst>
                                        </p:cTn>
                                        <p:tgtEl>
                                          <p:spTgt spid="2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20" grpId="0" animBg="1"/>
      <p:bldP spid="14" grpId="0" animBg="1"/>
      <p:bldP spid="27" grpId="0" animBg="1"/>
      <p:bldP spid="34" grpId="0" animBg="1"/>
      <p:bldP spid="35" grpId="0" animBg="1"/>
      <p:bldP spid="40" grpId="0" animBg="1"/>
      <p:bldP spid="41" grpId="0"/>
      <p:bldP spid="42" grpId="0"/>
      <p:bldP spid="43" grpId="0"/>
      <p:bldP spid="44" grpId="0"/>
      <p:bldP spid="47" grpId="0" animBg="1"/>
      <p:bldP spid="49" grpId="0" animBg="1"/>
      <p:bldP spid="38" grpId="0" animBg="1"/>
      <p:bldP spid="39" grpId="0" animBg="1"/>
      <p:bldP spid="33" grpId="0" animBg="1"/>
      <p:bldP spid="52" grpId="0" animBg="1"/>
      <p:bldP spid="54" grpId="0" animBg="1"/>
      <p:bldP spid="55" grpId="0" animBg="1"/>
      <p:bldP spid="56" grpId="0" animBg="1"/>
      <p:bldP spid="57" grpId="0" animBg="1"/>
      <p:bldP spid="5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a:t>
            </a:r>
            <a:r>
              <a:rPr lang="en-GB" sz="2400" b="1" dirty="0" smtClean="0">
                <a:solidFill>
                  <a:schemeClr val="tx2"/>
                </a:solidFill>
                <a:effectLst>
                  <a:glow>
                    <a:srgbClr val="7F7F7F">
                      <a:alpha val="35000"/>
                    </a:srgbClr>
                  </a:glow>
                </a:effectLst>
              </a:rPr>
              <a:t>Communication in </a:t>
            </a:r>
            <a:r>
              <a:rPr lang="en-GB" sz="2400" b="1" dirty="0">
                <a:solidFill>
                  <a:schemeClr val="tx2"/>
                </a:solidFill>
                <a:effectLst>
                  <a:glow>
                    <a:srgbClr val="7F7F7F">
                      <a:alpha val="35000"/>
                    </a:srgbClr>
                  </a:glow>
                </a:effectLst>
              </a:rPr>
              <a:t>the air </a:t>
            </a:r>
            <a:r>
              <a:rPr lang="en-GB" sz="2400" b="1" dirty="0" smtClean="0">
                <a:solidFill>
                  <a:schemeClr val="tx2"/>
                </a:solidFill>
                <a:effectLst>
                  <a:glow>
                    <a:srgbClr val="7F7F7F">
                      <a:alpha val="35000"/>
                    </a:srgbClr>
                  </a:glow>
                </a:effectLst>
              </a:rPr>
              <a:t>quality monitoring system </a:t>
            </a:r>
            <a:endParaRPr lang="hr-HR" sz="2400" b="1" dirty="0" smtClean="0">
              <a:solidFill>
                <a:schemeClr val="tx2"/>
              </a:solidFill>
              <a:effectLst>
                <a:glow>
                  <a:srgbClr val="7F7F7F">
                    <a:alpha val="35000"/>
                  </a:srgbClr>
                </a:glow>
              </a:effectLst>
            </a:endParaRPr>
          </a:p>
        </p:txBody>
      </p:sp>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55122" y="1323386"/>
            <a:ext cx="8687268" cy="830997"/>
          </a:xfrm>
          <a:prstGeom prst="rect">
            <a:avLst/>
          </a:prstGeom>
        </p:spPr>
        <p:txBody>
          <a:bodyPr wrap="square">
            <a:spAutoFit/>
          </a:bodyPr>
          <a:lstStyle/>
          <a:p>
            <a:pPr lvl="1">
              <a:spcBef>
                <a:spcPct val="20000"/>
              </a:spcBef>
            </a:pPr>
            <a:r>
              <a:rPr lang="en-GB" sz="1600" dirty="0">
                <a:solidFill>
                  <a:srgbClr val="0070C0"/>
                </a:solidFill>
              </a:rPr>
              <a:t>In the maintenance of the monitoring stations communication of technical staff with the testing laboratory, with the owners of the stations and, if necessary, with other relevant institutions has crucial importance.</a:t>
            </a:r>
            <a:endParaRPr lang="hr-HR" sz="1600" dirty="0">
              <a:solidFill>
                <a:srgbClr val="0070C0"/>
              </a:solidFill>
            </a:endParaRPr>
          </a:p>
        </p:txBody>
      </p:sp>
      <p:sp>
        <p:nvSpPr>
          <p:cNvPr id="3" name="Rectangle 2"/>
          <p:cNvSpPr/>
          <p:nvPr/>
        </p:nvSpPr>
        <p:spPr>
          <a:xfrm>
            <a:off x="1281791" y="3135996"/>
            <a:ext cx="1730830" cy="742950"/>
          </a:xfrm>
          <a:prstGeom prst="rect">
            <a:avLst/>
          </a:prstGeom>
          <a:solidFill>
            <a:srgbClr val="6D4B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The owner of the measuring stations</a:t>
            </a:r>
            <a:endParaRPr lang="hr-HR" sz="1200" dirty="0"/>
          </a:p>
        </p:txBody>
      </p:sp>
      <p:sp>
        <p:nvSpPr>
          <p:cNvPr id="4" name="Rounded Rectangle 3"/>
          <p:cNvSpPr/>
          <p:nvPr/>
        </p:nvSpPr>
        <p:spPr>
          <a:xfrm>
            <a:off x="1281791" y="4711363"/>
            <a:ext cx="1730830" cy="9388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The institution responsible for measurement</a:t>
            </a:r>
            <a:endParaRPr lang="hr-HR" sz="1200" dirty="0"/>
          </a:p>
        </p:txBody>
      </p:sp>
      <p:sp>
        <p:nvSpPr>
          <p:cNvPr id="8" name="Oval 7"/>
          <p:cNvSpPr/>
          <p:nvPr/>
        </p:nvSpPr>
        <p:spPr>
          <a:xfrm>
            <a:off x="3012621" y="3900042"/>
            <a:ext cx="2661556" cy="870313"/>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1200" dirty="0" err="1" smtClean="0"/>
              <a:t>Technical</a:t>
            </a:r>
            <a:r>
              <a:rPr lang="hr-HR" sz="1200" dirty="0" smtClean="0"/>
              <a:t> </a:t>
            </a:r>
            <a:r>
              <a:rPr lang="hr-HR" sz="1200" dirty="0" err="1" smtClean="0"/>
              <a:t>surveillance</a:t>
            </a:r>
            <a:r>
              <a:rPr lang="hr-HR" sz="1200" dirty="0" smtClean="0"/>
              <a:t> </a:t>
            </a:r>
            <a:r>
              <a:rPr lang="en-GB" sz="1200" dirty="0" smtClean="0"/>
              <a:t>for </a:t>
            </a:r>
            <a:r>
              <a:rPr lang="hr-HR" sz="1200" dirty="0" smtClean="0"/>
              <a:t>for </a:t>
            </a:r>
            <a:r>
              <a:rPr lang="hr-HR" sz="1200" dirty="0" err="1" smtClean="0"/>
              <a:t>air</a:t>
            </a:r>
            <a:r>
              <a:rPr lang="hr-HR" sz="1200" dirty="0" smtClean="0"/>
              <a:t> </a:t>
            </a:r>
            <a:r>
              <a:rPr lang="hr-HR" sz="1200" dirty="0" err="1" smtClean="0"/>
              <a:t>quality</a:t>
            </a:r>
            <a:r>
              <a:rPr lang="en-GB" sz="1200" dirty="0" smtClean="0"/>
              <a:t>monitoring systems</a:t>
            </a:r>
            <a:endParaRPr lang="hr-HR" sz="1200" dirty="0"/>
          </a:p>
        </p:txBody>
      </p:sp>
      <p:sp>
        <p:nvSpPr>
          <p:cNvPr id="10" name="Hexagon 9"/>
          <p:cNvSpPr/>
          <p:nvPr/>
        </p:nvSpPr>
        <p:spPr>
          <a:xfrm>
            <a:off x="5731328" y="3135996"/>
            <a:ext cx="1796144" cy="1020536"/>
          </a:xfrm>
          <a:prstGeom prst="hexagon">
            <a:avLst>
              <a:gd name="adj" fmla="val 40200"/>
              <a:gd name="vf" fmla="val 115470"/>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The team for the regular maintenance</a:t>
            </a:r>
            <a:endParaRPr lang="hr-HR" sz="1200" dirty="0"/>
          </a:p>
        </p:txBody>
      </p:sp>
      <p:sp>
        <p:nvSpPr>
          <p:cNvPr id="15" name="Hexagon 14"/>
          <p:cNvSpPr/>
          <p:nvPr/>
        </p:nvSpPr>
        <p:spPr>
          <a:xfrm>
            <a:off x="5731328" y="4711363"/>
            <a:ext cx="1796144" cy="1020536"/>
          </a:xfrm>
          <a:prstGeom prst="hexagon">
            <a:avLst>
              <a:gd name="adj" fmla="val 40200"/>
              <a:gd name="vf" fmla="val 115470"/>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Team for the intervention and Service </a:t>
            </a:r>
            <a:r>
              <a:rPr lang="en-GB" sz="1200" dirty="0" err="1" smtClean="0"/>
              <a:t>Center</a:t>
            </a:r>
            <a:endParaRPr lang="hr-HR" sz="1200" dirty="0"/>
          </a:p>
        </p:txBody>
      </p:sp>
      <p:sp>
        <p:nvSpPr>
          <p:cNvPr id="13" name="Trapezoid 12"/>
          <p:cNvSpPr/>
          <p:nvPr/>
        </p:nvSpPr>
        <p:spPr>
          <a:xfrm>
            <a:off x="3677461" y="5512577"/>
            <a:ext cx="1526720" cy="678206"/>
          </a:xfrm>
          <a:prstGeom prst="trapezoid">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1200" dirty="0" err="1" smtClean="0"/>
              <a:t>Calibration</a:t>
            </a:r>
            <a:r>
              <a:rPr lang="hr-HR" sz="1200" dirty="0" smtClean="0"/>
              <a:t> </a:t>
            </a:r>
            <a:r>
              <a:rPr lang="hr-HR" sz="1200" dirty="0" err="1" smtClean="0"/>
              <a:t>laboratory</a:t>
            </a:r>
            <a:endParaRPr lang="hr-HR" sz="1200" dirty="0"/>
          </a:p>
        </p:txBody>
      </p:sp>
      <p:sp>
        <p:nvSpPr>
          <p:cNvPr id="14" name="Left-Right Arrow 13"/>
          <p:cNvSpPr/>
          <p:nvPr/>
        </p:nvSpPr>
        <p:spPr>
          <a:xfrm rot="5400000">
            <a:off x="1730998" y="4119622"/>
            <a:ext cx="832416" cy="351066"/>
          </a:xfrm>
          <a:prstGeom prst="leftRightArrow">
            <a:avLst>
              <a:gd name="adj1" fmla="val 36940"/>
              <a:gd name="adj2" fmla="val 70471"/>
            </a:avLst>
          </a:prstGeom>
          <a:solidFill>
            <a:srgbClr val="CC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9" name="Left-Right Arrow 18"/>
          <p:cNvSpPr/>
          <p:nvPr/>
        </p:nvSpPr>
        <p:spPr>
          <a:xfrm rot="1576726">
            <a:off x="3001051" y="3538364"/>
            <a:ext cx="832416" cy="351066"/>
          </a:xfrm>
          <a:prstGeom prst="leftRightArrow">
            <a:avLst>
              <a:gd name="adj1" fmla="val 36940"/>
              <a:gd name="adj2" fmla="val 70471"/>
            </a:avLst>
          </a:prstGeom>
          <a:solidFill>
            <a:srgbClr val="CC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0" name="Left-Right Arrow 19"/>
          <p:cNvSpPr/>
          <p:nvPr/>
        </p:nvSpPr>
        <p:spPr>
          <a:xfrm rot="8942759">
            <a:off x="5006981" y="3562970"/>
            <a:ext cx="753620" cy="351066"/>
          </a:xfrm>
          <a:prstGeom prst="leftRightArrow">
            <a:avLst>
              <a:gd name="adj1" fmla="val 36940"/>
              <a:gd name="adj2" fmla="val 70471"/>
            </a:avLst>
          </a:prstGeom>
          <a:solidFill>
            <a:srgbClr val="CC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1" name="Left-Right Arrow 20"/>
          <p:cNvSpPr/>
          <p:nvPr/>
        </p:nvSpPr>
        <p:spPr>
          <a:xfrm rot="5400000">
            <a:off x="6303766" y="4287911"/>
            <a:ext cx="613823" cy="351066"/>
          </a:xfrm>
          <a:prstGeom prst="leftRightArrow">
            <a:avLst>
              <a:gd name="adj1" fmla="val 36940"/>
              <a:gd name="adj2" fmla="val 70471"/>
            </a:avLst>
          </a:prstGeom>
          <a:solidFill>
            <a:srgbClr val="CC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2" name="Left-Right Arrow 21"/>
          <p:cNvSpPr/>
          <p:nvPr/>
        </p:nvSpPr>
        <p:spPr>
          <a:xfrm>
            <a:off x="747373" y="2232679"/>
            <a:ext cx="832416" cy="175533"/>
          </a:xfrm>
          <a:prstGeom prst="leftRightArrow">
            <a:avLst>
              <a:gd name="adj1" fmla="val 36940"/>
              <a:gd name="adj2" fmla="val 70471"/>
            </a:avLst>
          </a:prstGeom>
          <a:solidFill>
            <a:srgbClr val="CC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3" name="Rectangle 22"/>
          <p:cNvSpPr/>
          <p:nvPr/>
        </p:nvSpPr>
        <p:spPr>
          <a:xfrm>
            <a:off x="1163581" y="2159025"/>
            <a:ext cx="8466151" cy="338554"/>
          </a:xfrm>
          <a:prstGeom prst="rect">
            <a:avLst/>
          </a:prstGeom>
        </p:spPr>
        <p:txBody>
          <a:bodyPr wrap="square">
            <a:spAutoFit/>
          </a:bodyPr>
          <a:lstStyle/>
          <a:p>
            <a:pPr lvl="1">
              <a:spcBef>
                <a:spcPct val="20000"/>
              </a:spcBef>
            </a:pPr>
            <a:r>
              <a:rPr lang="en-GB" sz="1600" dirty="0" smtClean="0">
                <a:solidFill>
                  <a:srgbClr val="0070C0"/>
                </a:solidFill>
              </a:rPr>
              <a:t>Regular communication about the activities</a:t>
            </a:r>
            <a:endParaRPr lang="hr-HR" sz="1600" dirty="0">
              <a:solidFill>
                <a:srgbClr val="0070C0"/>
              </a:solidFill>
            </a:endParaRPr>
          </a:p>
        </p:txBody>
      </p:sp>
      <p:sp>
        <p:nvSpPr>
          <p:cNvPr id="16" name="Right Arrow 15"/>
          <p:cNvSpPr/>
          <p:nvPr/>
        </p:nvSpPr>
        <p:spPr>
          <a:xfrm rot="19418729">
            <a:off x="2999687" y="4706889"/>
            <a:ext cx="620486" cy="395234"/>
          </a:xfrm>
          <a:prstGeom prst="rightArrow">
            <a:avLst>
              <a:gd name="adj1" fmla="val 35998"/>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5" name="Right Arrow 24"/>
          <p:cNvSpPr/>
          <p:nvPr/>
        </p:nvSpPr>
        <p:spPr>
          <a:xfrm rot="2007116">
            <a:off x="5261723" y="4680304"/>
            <a:ext cx="620486" cy="395234"/>
          </a:xfrm>
          <a:prstGeom prst="rightArrow">
            <a:avLst>
              <a:gd name="adj1" fmla="val 35998"/>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6" name="Right Arrow 25"/>
          <p:cNvSpPr/>
          <p:nvPr/>
        </p:nvSpPr>
        <p:spPr>
          <a:xfrm rot="5400000">
            <a:off x="3876973" y="4935253"/>
            <a:ext cx="620486" cy="395234"/>
          </a:xfrm>
          <a:prstGeom prst="rightArrow">
            <a:avLst>
              <a:gd name="adj1" fmla="val 35998"/>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7" name="Right Arrow 26"/>
          <p:cNvSpPr/>
          <p:nvPr/>
        </p:nvSpPr>
        <p:spPr>
          <a:xfrm rot="16200000">
            <a:off x="4268253" y="4916891"/>
            <a:ext cx="620486" cy="395234"/>
          </a:xfrm>
          <a:prstGeom prst="rightArrow">
            <a:avLst>
              <a:gd name="adj1" fmla="val 35998"/>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8" name="Right Arrow 27"/>
          <p:cNvSpPr/>
          <p:nvPr/>
        </p:nvSpPr>
        <p:spPr>
          <a:xfrm rot="12861906">
            <a:off x="4874301" y="4782893"/>
            <a:ext cx="620486" cy="395234"/>
          </a:xfrm>
          <a:prstGeom prst="rightArrow">
            <a:avLst>
              <a:gd name="adj1" fmla="val 35998"/>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9" name="Right Arrow 28"/>
          <p:cNvSpPr/>
          <p:nvPr/>
        </p:nvSpPr>
        <p:spPr>
          <a:xfrm rot="8506599">
            <a:off x="3021155" y="5121139"/>
            <a:ext cx="620486" cy="395234"/>
          </a:xfrm>
          <a:prstGeom prst="rightArrow">
            <a:avLst>
              <a:gd name="adj1" fmla="val 35998"/>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30" name="Right Arrow 29"/>
          <p:cNvSpPr/>
          <p:nvPr/>
        </p:nvSpPr>
        <p:spPr>
          <a:xfrm>
            <a:off x="747373" y="2477578"/>
            <a:ext cx="832416" cy="214087"/>
          </a:xfrm>
          <a:prstGeom prst="rightArrow">
            <a:avLst>
              <a:gd name="adj1" fmla="val 35998"/>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31" name="Rectangle 30"/>
          <p:cNvSpPr/>
          <p:nvPr/>
        </p:nvSpPr>
        <p:spPr>
          <a:xfrm>
            <a:off x="1163580" y="2418064"/>
            <a:ext cx="8466151" cy="338554"/>
          </a:xfrm>
          <a:prstGeom prst="rect">
            <a:avLst/>
          </a:prstGeom>
        </p:spPr>
        <p:txBody>
          <a:bodyPr wrap="square">
            <a:spAutoFit/>
          </a:bodyPr>
          <a:lstStyle/>
          <a:p>
            <a:pPr lvl="1">
              <a:spcBef>
                <a:spcPct val="20000"/>
              </a:spcBef>
            </a:pPr>
            <a:r>
              <a:rPr lang="en-GB" sz="1600" dirty="0">
                <a:solidFill>
                  <a:srgbClr val="0070C0"/>
                </a:solidFill>
              </a:rPr>
              <a:t>Requesting for corrective actions on the </a:t>
            </a:r>
            <a:r>
              <a:rPr lang="en-GB" sz="1600" dirty="0" smtClean="0">
                <a:solidFill>
                  <a:srgbClr val="0070C0"/>
                </a:solidFill>
              </a:rPr>
              <a:t>AQM </a:t>
            </a:r>
            <a:r>
              <a:rPr lang="en-GB" sz="1600" dirty="0">
                <a:solidFill>
                  <a:srgbClr val="0070C0"/>
                </a:solidFill>
              </a:rPr>
              <a:t>system</a:t>
            </a:r>
            <a:endParaRPr lang="hr-HR" sz="1600" dirty="0">
              <a:solidFill>
                <a:srgbClr val="0070C0"/>
              </a:solidFill>
            </a:endParaRPr>
          </a:p>
        </p:txBody>
      </p:sp>
      <p:sp>
        <p:nvSpPr>
          <p:cNvPr id="32" name="Right Arrow 31"/>
          <p:cNvSpPr/>
          <p:nvPr/>
        </p:nvSpPr>
        <p:spPr>
          <a:xfrm>
            <a:off x="747371" y="2752231"/>
            <a:ext cx="832416" cy="231511"/>
          </a:xfrm>
          <a:prstGeom prst="rightArrow">
            <a:avLst>
              <a:gd name="adj1" fmla="val 35998"/>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33" name="Rectangle 32"/>
          <p:cNvSpPr/>
          <p:nvPr/>
        </p:nvSpPr>
        <p:spPr>
          <a:xfrm>
            <a:off x="1163579" y="2698774"/>
            <a:ext cx="8466151" cy="338554"/>
          </a:xfrm>
          <a:prstGeom prst="rect">
            <a:avLst/>
          </a:prstGeom>
        </p:spPr>
        <p:txBody>
          <a:bodyPr wrap="square">
            <a:spAutoFit/>
          </a:bodyPr>
          <a:lstStyle/>
          <a:p>
            <a:pPr lvl="1">
              <a:spcBef>
                <a:spcPct val="20000"/>
              </a:spcBef>
            </a:pPr>
            <a:r>
              <a:rPr lang="en-GB" sz="1600" dirty="0">
                <a:solidFill>
                  <a:srgbClr val="0070C0"/>
                </a:solidFill>
              </a:rPr>
              <a:t>Reporting on reaction and performing corrective actions on the </a:t>
            </a:r>
            <a:r>
              <a:rPr lang="en-GB" sz="1600" dirty="0" smtClean="0">
                <a:solidFill>
                  <a:srgbClr val="0070C0"/>
                </a:solidFill>
              </a:rPr>
              <a:t>AQM </a:t>
            </a:r>
            <a:r>
              <a:rPr lang="en-GB" sz="1600" dirty="0">
                <a:solidFill>
                  <a:srgbClr val="0070C0"/>
                </a:solidFill>
              </a:rPr>
              <a:t>system</a:t>
            </a:r>
            <a:endParaRPr lang="hr-HR" sz="1600" dirty="0">
              <a:solidFill>
                <a:srgbClr val="0070C0"/>
              </a:solidFill>
            </a:endParaRPr>
          </a:p>
        </p:txBody>
      </p:sp>
      <p:sp>
        <p:nvSpPr>
          <p:cNvPr id="34" name="Left-Right Arrow 33"/>
          <p:cNvSpPr/>
          <p:nvPr/>
        </p:nvSpPr>
        <p:spPr>
          <a:xfrm rot="1411529">
            <a:off x="5614962" y="4382596"/>
            <a:ext cx="613823" cy="351066"/>
          </a:xfrm>
          <a:prstGeom prst="leftRightArrow">
            <a:avLst>
              <a:gd name="adj1" fmla="val 36940"/>
              <a:gd name="adj2" fmla="val 70471"/>
            </a:avLst>
          </a:prstGeom>
          <a:solidFill>
            <a:srgbClr val="CC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35" name="Left-Right Arrow 34"/>
          <p:cNvSpPr/>
          <p:nvPr/>
        </p:nvSpPr>
        <p:spPr>
          <a:xfrm rot="8493208">
            <a:off x="2403105" y="4309306"/>
            <a:ext cx="613823" cy="351066"/>
          </a:xfrm>
          <a:prstGeom prst="leftRightArrow">
            <a:avLst>
              <a:gd name="adj1" fmla="val 36940"/>
              <a:gd name="adj2" fmla="val 70471"/>
            </a:avLst>
          </a:prstGeom>
          <a:solidFill>
            <a:srgbClr val="CC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grpSp>
        <p:nvGrpSpPr>
          <p:cNvPr id="36" name="Group 3"/>
          <p:cNvGrpSpPr>
            <a:grpSpLocks noChangeAspect="1"/>
          </p:cNvGrpSpPr>
          <p:nvPr/>
        </p:nvGrpSpPr>
        <p:grpSpPr bwMode="auto">
          <a:xfrm>
            <a:off x="442354" y="6362429"/>
            <a:ext cx="4500798" cy="411137"/>
            <a:chOff x="14858" y="6031800"/>
            <a:chExt cx="7310482" cy="703818"/>
          </a:xfrm>
        </p:grpSpPr>
        <p:pic>
          <p:nvPicPr>
            <p:cNvPr id="3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Rectangle 37"/>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grpSp>
        <p:nvGrpSpPr>
          <p:cNvPr id="39" name="Group 3"/>
          <p:cNvGrpSpPr>
            <a:grpSpLocks noChangeAspect="1"/>
          </p:cNvGrpSpPr>
          <p:nvPr/>
        </p:nvGrpSpPr>
        <p:grpSpPr bwMode="auto">
          <a:xfrm>
            <a:off x="442354" y="6362429"/>
            <a:ext cx="4500798" cy="411137"/>
            <a:chOff x="14858" y="6031800"/>
            <a:chExt cx="7310482" cy="703818"/>
          </a:xfrm>
        </p:grpSpPr>
        <p:pic>
          <p:nvPicPr>
            <p:cNvPr id="4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Rectangle 40"/>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42" name="Rectangle 41"/>
          <p:cNvSpPr/>
          <p:nvPr/>
        </p:nvSpPr>
        <p:spPr>
          <a:xfrm>
            <a:off x="522543" y="626855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26646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par>
                          <p:cTn id="38" fill="hold">
                            <p:stCondLst>
                              <p:cond delay="500"/>
                            </p:stCondLst>
                            <p:childTnLst>
                              <p:par>
                                <p:cTn id="39" presetID="31" presetClass="entr" presetSubtype="0" fill="hold" grpId="0" nodeType="after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p:cTn id="41" dur="1000" fill="hold"/>
                                        <p:tgtEl>
                                          <p:spTgt spid="35"/>
                                        </p:tgtEl>
                                        <p:attrNameLst>
                                          <p:attrName>ppt_w</p:attrName>
                                        </p:attrNameLst>
                                      </p:cBhvr>
                                      <p:tavLst>
                                        <p:tav tm="0">
                                          <p:val>
                                            <p:fltVal val="0"/>
                                          </p:val>
                                        </p:tav>
                                        <p:tav tm="100000">
                                          <p:val>
                                            <p:strVal val="#ppt_w"/>
                                          </p:val>
                                        </p:tav>
                                      </p:tavLst>
                                    </p:anim>
                                    <p:anim calcmode="lin" valueType="num">
                                      <p:cBhvr>
                                        <p:cTn id="42" dur="1000" fill="hold"/>
                                        <p:tgtEl>
                                          <p:spTgt spid="35"/>
                                        </p:tgtEl>
                                        <p:attrNameLst>
                                          <p:attrName>ppt_h</p:attrName>
                                        </p:attrNameLst>
                                      </p:cBhvr>
                                      <p:tavLst>
                                        <p:tav tm="0">
                                          <p:val>
                                            <p:fltVal val="0"/>
                                          </p:val>
                                        </p:tav>
                                        <p:tav tm="100000">
                                          <p:val>
                                            <p:strVal val="#ppt_h"/>
                                          </p:val>
                                        </p:tav>
                                      </p:tavLst>
                                    </p:anim>
                                    <p:anim calcmode="lin" valueType="num">
                                      <p:cBhvr>
                                        <p:cTn id="43" dur="1000" fill="hold"/>
                                        <p:tgtEl>
                                          <p:spTgt spid="35"/>
                                        </p:tgtEl>
                                        <p:attrNameLst>
                                          <p:attrName>style.rotation</p:attrName>
                                        </p:attrNameLst>
                                      </p:cBhvr>
                                      <p:tavLst>
                                        <p:tav tm="0">
                                          <p:val>
                                            <p:fltVal val="90"/>
                                          </p:val>
                                        </p:tav>
                                        <p:tav tm="100000">
                                          <p:val>
                                            <p:fltVal val="0"/>
                                          </p:val>
                                        </p:tav>
                                      </p:tavLst>
                                    </p:anim>
                                    <p:animEffect transition="in" filter="fade">
                                      <p:cBhvr>
                                        <p:cTn id="44" dur="1000"/>
                                        <p:tgtEl>
                                          <p:spTgt spid="35"/>
                                        </p:tgtEl>
                                      </p:cBhvr>
                                    </p:animEffect>
                                  </p:childTnLst>
                                </p:cTn>
                              </p:par>
                            </p:childTnLst>
                          </p:cTn>
                        </p:par>
                        <p:par>
                          <p:cTn id="45" fill="hold">
                            <p:stCondLst>
                              <p:cond delay="1500"/>
                            </p:stCondLst>
                            <p:childTnLst>
                              <p:par>
                                <p:cTn id="46" presetID="1" presetClass="entr" presetSubtype="0" fill="hold" grpId="0" nodeType="afterEffect">
                                  <p:stCondLst>
                                    <p:cond delay="0"/>
                                  </p:stCondLst>
                                  <p:childTnLst>
                                    <p:set>
                                      <p:cBhvr>
                                        <p:cTn id="47" dur="1" fill="hold">
                                          <p:stCondLst>
                                            <p:cond delay="0"/>
                                          </p:stCondLst>
                                        </p:cTn>
                                        <p:tgtEl>
                                          <p:spTgt spid="23"/>
                                        </p:tgtEl>
                                        <p:attrNameLst>
                                          <p:attrName>style.visibility</p:attrName>
                                        </p:attrNameLst>
                                      </p:cBhvr>
                                      <p:to>
                                        <p:strVal val="visible"/>
                                      </p:to>
                                    </p:set>
                                  </p:childTnLst>
                                </p:cTn>
                              </p:par>
                            </p:childTnLst>
                          </p:cTn>
                        </p:par>
                        <p:par>
                          <p:cTn id="48" fill="hold">
                            <p:stCondLst>
                              <p:cond delay="3500"/>
                            </p:stCondLst>
                            <p:childTnLst>
                              <p:par>
                                <p:cTn id="49" presetID="31" presetClass="entr" presetSubtype="0"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p:cTn id="51" dur="1000" fill="hold"/>
                                        <p:tgtEl>
                                          <p:spTgt spid="20"/>
                                        </p:tgtEl>
                                        <p:attrNameLst>
                                          <p:attrName>ppt_w</p:attrName>
                                        </p:attrNameLst>
                                      </p:cBhvr>
                                      <p:tavLst>
                                        <p:tav tm="0">
                                          <p:val>
                                            <p:fltVal val="0"/>
                                          </p:val>
                                        </p:tav>
                                        <p:tav tm="100000">
                                          <p:val>
                                            <p:strVal val="#ppt_w"/>
                                          </p:val>
                                        </p:tav>
                                      </p:tavLst>
                                    </p:anim>
                                    <p:anim calcmode="lin" valueType="num">
                                      <p:cBhvr>
                                        <p:cTn id="52" dur="1000" fill="hold"/>
                                        <p:tgtEl>
                                          <p:spTgt spid="20"/>
                                        </p:tgtEl>
                                        <p:attrNameLst>
                                          <p:attrName>ppt_h</p:attrName>
                                        </p:attrNameLst>
                                      </p:cBhvr>
                                      <p:tavLst>
                                        <p:tav tm="0">
                                          <p:val>
                                            <p:fltVal val="0"/>
                                          </p:val>
                                        </p:tav>
                                        <p:tav tm="100000">
                                          <p:val>
                                            <p:strVal val="#ppt_h"/>
                                          </p:val>
                                        </p:tav>
                                      </p:tavLst>
                                    </p:anim>
                                    <p:anim calcmode="lin" valueType="num">
                                      <p:cBhvr>
                                        <p:cTn id="53" dur="1000" fill="hold"/>
                                        <p:tgtEl>
                                          <p:spTgt spid="20"/>
                                        </p:tgtEl>
                                        <p:attrNameLst>
                                          <p:attrName>style.rotation</p:attrName>
                                        </p:attrNameLst>
                                      </p:cBhvr>
                                      <p:tavLst>
                                        <p:tav tm="0">
                                          <p:val>
                                            <p:fltVal val="90"/>
                                          </p:val>
                                        </p:tav>
                                        <p:tav tm="100000">
                                          <p:val>
                                            <p:fltVal val="0"/>
                                          </p:val>
                                        </p:tav>
                                      </p:tavLst>
                                    </p:anim>
                                    <p:animEffect transition="in" filter="fade">
                                      <p:cBhvr>
                                        <p:cTn id="54" dur="1000"/>
                                        <p:tgtEl>
                                          <p:spTgt spid="20"/>
                                        </p:tgtEl>
                                      </p:cBhvr>
                                    </p:animEffect>
                                  </p:childTnLst>
                                </p:cTn>
                              </p:par>
                            </p:childTnLst>
                          </p:cTn>
                        </p:par>
                        <p:par>
                          <p:cTn id="55" fill="hold">
                            <p:stCondLst>
                              <p:cond delay="5500"/>
                            </p:stCondLst>
                            <p:childTnLst>
                              <p:par>
                                <p:cTn id="56" presetID="31" presetClass="entr" presetSubtype="0" fill="hold" grpId="0" nodeType="afterEffect">
                                  <p:stCondLst>
                                    <p:cond delay="0"/>
                                  </p:stCondLst>
                                  <p:childTnLst>
                                    <p:set>
                                      <p:cBhvr>
                                        <p:cTn id="57" dur="1" fill="hold">
                                          <p:stCondLst>
                                            <p:cond delay="0"/>
                                          </p:stCondLst>
                                        </p:cTn>
                                        <p:tgtEl>
                                          <p:spTgt spid="21"/>
                                        </p:tgtEl>
                                        <p:attrNameLst>
                                          <p:attrName>style.visibility</p:attrName>
                                        </p:attrNameLst>
                                      </p:cBhvr>
                                      <p:to>
                                        <p:strVal val="visible"/>
                                      </p:to>
                                    </p:set>
                                    <p:anim calcmode="lin" valueType="num">
                                      <p:cBhvr>
                                        <p:cTn id="58" dur="1000" fill="hold"/>
                                        <p:tgtEl>
                                          <p:spTgt spid="21"/>
                                        </p:tgtEl>
                                        <p:attrNameLst>
                                          <p:attrName>ppt_w</p:attrName>
                                        </p:attrNameLst>
                                      </p:cBhvr>
                                      <p:tavLst>
                                        <p:tav tm="0">
                                          <p:val>
                                            <p:fltVal val="0"/>
                                          </p:val>
                                        </p:tav>
                                        <p:tav tm="100000">
                                          <p:val>
                                            <p:strVal val="#ppt_w"/>
                                          </p:val>
                                        </p:tav>
                                      </p:tavLst>
                                    </p:anim>
                                    <p:anim calcmode="lin" valueType="num">
                                      <p:cBhvr>
                                        <p:cTn id="59" dur="1000" fill="hold"/>
                                        <p:tgtEl>
                                          <p:spTgt spid="21"/>
                                        </p:tgtEl>
                                        <p:attrNameLst>
                                          <p:attrName>ppt_h</p:attrName>
                                        </p:attrNameLst>
                                      </p:cBhvr>
                                      <p:tavLst>
                                        <p:tav tm="0">
                                          <p:val>
                                            <p:fltVal val="0"/>
                                          </p:val>
                                        </p:tav>
                                        <p:tav tm="100000">
                                          <p:val>
                                            <p:strVal val="#ppt_h"/>
                                          </p:val>
                                        </p:tav>
                                      </p:tavLst>
                                    </p:anim>
                                    <p:anim calcmode="lin" valueType="num">
                                      <p:cBhvr>
                                        <p:cTn id="60" dur="1000" fill="hold"/>
                                        <p:tgtEl>
                                          <p:spTgt spid="21"/>
                                        </p:tgtEl>
                                        <p:attrNameLst>
                                          <p:attrName>style.rotation</p:attrName>
                                        </p:attrNameLst>
                                      </p:cBhvr>
                                      <p:tavLst>
                                        <p:tav tm="0">
                                          <p:val>
                                            <p:fltVal val="90"/>
                                          </p:val>
                                        </p:tav>
                                        <p:tav tm="100000">
                                          <p:val>
                                            <p:fltVal val="0"/>
                                          </p:val>
                                        </p:tav>
                                      </p:tavLst>
                                    </p:anim>
                                    <p:animEffect transition="in" filter="fade">
                                      <p:cBhvr>
                                        <p:cTn id="61" dur="1000"/>
                                        <p:tgtEl>
                                          <p:spTgt spid="21"/>
                                        </p:tgtEl>
                                      </p:cBhvr>
                                    </p:animEffect>
                                  </p:childTnLst>
                                </p:cTn>
                              </p:par>
                            </p:childTnLst>
                          </p:cTn>
                        </p:par>
                        <p:par>
                          <p:cTn id="62" fill="hold">
                            <p:stCondLst>
                              <p:cond delay="7500"/>
                            </p:stCondLst>
                            <p:childTnLst>
                              <p:par>
                                <p:cTn id="63" presetID="31" presetClass="entr" presetSubtype="0" fill="hold" grpId="0" nodeType="afterEffect">
                                  <p:stCondLst>
                                    <p:cond delay="0"/>
                                  </p:stCondLst>
                                  <p:childTnLst>
                                    <p:set>
                                      <p:cBhvr>
                                        <p:cTn id="64" dur="1" fill="hold">
                                          <p:stCondLst>
                                            <p:cond delay="0"/>
                                          </p:stCondLst>
                                        </p:cTn>
                                        <p:tgtEl>
                                          <p:spTgt spid="14"/>
                                        </p:tgtEl>
                                        <p:attrNameLst>
                                          <p:attrName>style.visibility</p:attrName>
                                        </p:attrNameLst>
                                      </p:cBhvr>
                                      <p:to>
                                        <p:strVal val="visible"/>
                                      </p:to>
                                    </p:set>
                                    <p:anim calcmode="lin" valueType="num">
                                      <p:cBhvr>
                                        <p:cTn id="65" dur="1000" fill="hold"/>
                                        <p:tgtEl>
                                          <p:spTgt spid="14"/>
                                        </p:tgtEl>
                                        <p:attrNameLst>
                                          <p:attrName>ppt_w</p:attrName>
                                        </p:attrNameLst>
                                      </p:cBhvr>
                                      <p:tavLst>
                                        <p:tav tm="0">
                                          <p:val>
                                            <p:fltVal val="0"/>
                                          </p:val>
                                        </p:tav>
                                        <p:tav tm="100000">
                                          <p:val>
                                            <p:strVal val="#ppt_w"/>
                                          </p:val>
                                        </p:tav>
                                      </p:tavLst>
                                    </p:anim>
                                    <p:anim calcmode="lin" valueType="num">
                                      <p:cBhvr>
                                        <p:cTn id="66" dur="1000" fill="hold"/>
                                        <p:tgtEl>
                                          <p:spTgt spid="14"/>
                                        </p:tgtEl>
                                        <p:attrNameLst>
                                          <p:attrName>ppt_h</p:attrName>
                                        </p:attrNameLst>
                                      </p:cBhvr>
                                      <p:tavLst>
                                        <p:tav tm="0">
                                          <p:val>
                                            <p:fltVal val="0"/>
                                          </p:val>
                                        </p:tav>
                                        <p:tav tm="100000">
                                          <p:val>
                                            <p:strVal val="#ppt_h"/>
                                          </p:val>
                                        </p:tav>
                                      </p:tavLst>
                                    </p:anim>
                                    <p:anim calcmode="lin" valueType="num">
                                      <p:cBhvr>
                                        <p:cTn id="67" dur="1000" fill="hold"/>
                                        <p:tgtEl>
                                          <p:spTgt spid="14"/>
                                        </p:tgtEl>
                                        <p:attrNameLst>
                                          <p:attrName>style.rotation</p:attrName>
                                        </p:attrNameLst>
                                      </p:cBhvr>
                                      <p:tavLst>
                                        <p:tav tm="0">
                                          <p:val>
                                            <p:fltVal val="90"/>
                                          </p:val>
                                        </p:tav>
                                        <p:tav tm="100000">
                                          <p:val>
                                            <p:fltVal val="0"/>
                                          </p:val>
                                        </p:tav>
                                      </p:tavLst>
                                    </p:anim>
                                    <p:animEffect transition="in" filter="fade">
                                      <p:cBhvr>
                                        <p:cTn id="68" dur="1000"/>
                                        <p:tgtEl>
                                          <p:spTgt spid="14"/>
                                        </p:tgtEl>
                                      </p:cBhvr>
                                    </p:animEffect>
                                  </p:childTnLst>
                                </p:cTn>
                              </p:par>
                            </p:childTnLst>
                          </p:cTn>
                        </p:par>
                        <p:par>
                          <p:cTn id="69" fill="hold">
                            <p:stCondLst>
                              <p:cond delay="8500"/>
                            </p:stCondLst>
                            <p:childTnLst>
                              <p:par>
                                <p:cTn id="70" presetID="31" presetClass="entr" presetSubtype="0" fill="hold" grpId="0" nodeType="afterEffect">
                                  <p:stCondLst>
                                    <p:cond delay="0"/>
                                  </p:stCondLst>
                                  <p:childTnLst>
                                    <p:set>
                                      <p:cBhvr>
                                        <p:cTn id="71" dur="1" fill="hold">
                                          <p:stCondLst>
                                            <p:cond delay="0"/>
                                          </p:stCondLst>
                                        </p:cTn>
                                        <p:tgtEl>
                                          <p:spTgt spid="34"/>
                                        </p:tgtEl>
                                        <p:attrNameLst>
                                          <p:attrName>style.visibility</p:attrName>
                                        </p:attrNameLst>
                                      </p:cBhvr>
                                      <p:to>
                                        <p:strVal val="visible"/>
                                      </p:to>
                                    </p:set>
                                    <p:anim calcmode="lin" valueType="num">
                                      <p:cBhvr>
                                        <p:cTn id="72" dur="1000" fill="hold"/>
                                        <p:tgtEl>
                                          <p:spTgt spid="34"/>
                                        </p:tgtEl>
                                        <p:attrNameLst>
                                          <p:attrName>ppt_w</p:attrName>
                                        </p:attrNameLst>
                                      </p:cBhvr>
                                      <p:tavLst>
                                        <p:tav tm="0">
                                          <p:val>
                                            <p:fltVal val="0"/>
                                          </p:val>
                                        </p:tav>
                                        <p:tav tm="100000">
                                          <p:val>
                                            <p:strVal val="#ppt_w"/>
                                          </p:val>
                                        </p:tav>
                                      </p:tavLst>
                                    </p:anim>
                                    <p:anim calcmode="lin" valueType="num">
                                      <p:cBhvr>
                                        <p:cTn id="73" dur="1000" fill="hold"/>
                                        <p:tgtEl>
                                          <p:spTgt spid="34"/>
                                        </p:tgtEl>
                                        <p:attrNameLst>
                                          <p:attrName>ppt_h</p:attrName>
                                        </p:attrNameLst>
                                      </p:cBhvr>
                                      <p:tavLst>
                                        <p:tav tm="0">
                                          <p:val>
                                            <p:fltVal val="0"/>
                                          </p:val>
                                        </p:tav>
                                        <p:tav tm="100000">
                                          <p:val>
                                            <p:strVal val="#ppt_h"/>
                                          </p:val>
                                        </p:tav>
                                      </p:tavLst>
                                    </p:anim>
                                    <p:anim calcmode="lin" valueType="num">
                                      <p:cBhvr>
                                        <p:cTn id="74" dur="1000" fill="hold"/>
                                        <p:tgtEl>
                                          <p:spTgt spid="34"/>
                                        </p:tgtEl>
                                        <p:attrNameLst>
                                          <p:attrName>style.rotation</p:attrName>
                                        </p:attrNameLst>
                                      </p:cBhvr>
                                      <p:tavLst>
                                        <p:tav tm="0">
                                          <p:val>
                                            <p:fltVal val="90"/>
                                          </p:val>
                                        </p:tav>
                                        <p:tav tm="100000">
                                          <p:val>
                                            <p:fltVal val="0"/>
                                          </p:val>
                                        </p:tav>
                                      </p:tavLst>
                                    </p:anim>
                                    <p:animEffect transition="in" filter="fade">
                                      <p:cBhvr>
                                        <p:cTn id="75" dur="1000"/>
                                        <p:tgtEl>
                                          <p:spTgt spid="34"/>
                                        </p:tgtEl>
                                      </p:cBhvr>
                                    </p:animEffect>
                                  </p:childTnLst>
                                </p:cTn>
                              </p:par>
                            </p:childTnLst>
                          </p:cTn>
                        </p:par>
                        <p:par>
                          <p:cTn id="76" fill="hold">
                            <p:stCondLst>
                              <p:cond delay="9500"/>
                            </p:stCondLst>
                            <p:childTnLst>
                              <p:par>
                                <p:cTn id="77" presetID="31" presetClass="entr" presetSubtype="0" fill="hold" grpId="0" nodeType="afterEffect">
                                  <p:stCondLst>
                                    <p:cond delay="0"/>
                                  </p:stCondLst>
                                  <p:childTnLst>
                                    <p:set>
                                      <p:cBhvr>
                                        <p:cTn id="78" dur="1" fill="hold">
                                          <p:stCondLst>
                                            <p:cond delay="0"/>
                                          </p:stCondLst>
                                        </p:cTn>
                                        <p:tgtEl>
                                          <p:spTgt spid="19"/>
                                        </p:tgtEl>
                                        <p:attrNameLst>
                                          <p:attrName>style.visibility</p:attrName>
                                        </p:attrNameLst>
                                      </p:cBhvr>
                                      <p:to>
                                        <p:strVal val="visible"/>
                                      </p:to>
                                    </p:set>
                                    <p:anim calcmode="lin" valueType="num">
                                      <p:cBhvr>
                                        <p:cTn id="79" dur="1000" fill="hold"/>
                                        <p:tgtEl>
                                          <p:spTgt spid="19"/>
                                        </p:tgtEl>
                                        <p:attrNameLst>
                                          <p:attrName>ppt_w</p:attrName>
                                        </p:attrNameLst>
                                      </p:cBhvr>
                                      <p:tavLst>
                                        <p:tav tm="0">
                                          <p:val>
                                            <p:fltVal val="0"/>
                                          </p:val>
                                        </p:tav>
                                        <p:tav tm="100000">
                                          <p:val>
                                            <p:strVal val="#ppt_w"/>
                                          </p:val>
                                        </p:tav>
                                      </p:tavLst>
                                    </p:anim>
                                    <p:anim calcmode="lin" valueType="num">
                                      <p:cBhvr>
                                        <p:cTn id="80" dur="1000" fill="hold"/>
                                        <p:tgtEl>
                                          <p:spTgt spid="19"/>
                                        </p:tgtEl>
                                        <p:attrNameLst>
                                          <p:attrName>ppt_h</p:attrName>
                                        </p:attrNameLst>
                                      </p:cBhvr>
                                      <p:tavLst>
                                        <p:tav tm="0">
                                          <p:val>
                                            <p:fltVal val="0"/>
                                          </p:val>
                                        </p:tav>
                                        <p:tav tm="100000">
                                          <p:val>
                                            <p:strVal val="#ppt_h"/>
                                          </p:val>
                                        </p:tav>
                                      </p:tavLst>
                                    </p:anim>
                                    <p:anim calcmode="lin" valueType="num">
                                      <p:cBhvr>
                                        <p:cTn id="81" dur="1000" fill="hold"/>
                                        <p:tgtEl>
                                          <p:spTgt spid="19"/>
                                        </p:tgtEl>
                                        <p:attrNameLst>
                                          <p:attrName>style.rotation</p:attrName>
                                        </p:attrNameLst>
                                      </p:cBhvr>
                                      <p:tavLst>
                                        <p:tav tm="0">
                                          <p:val>
                                            <p:fltVal val="90"/>
                                          </p:val>
                                        </p:tav>
                                        <p:tav tm="100000">
                                          <p:val>
                                            <p:fltVal val="0"/>
                                          </p:val>
                                        </p:tav>
                                      </p:tavLst>
                                    </p:anim>
                                    <p:animEffect transition="in" filter="fade">
                                      <p:cBhvr>
                                        <p:cTn id="82" dur="1000"/>
                                        <p:tgtEl>
                                          <p:spTgt spid="19"/>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500"/>
                                        <p:tgtEl>
                                          <p:spTgt spid="30"/>
                                        </p:tgtEl>
                                      </p:cBhvr>
                                    </p:animEffect>
                                  </p:childTnLst>
                                </p:cTn>
                              </p:par>
                            </p:childTnLst>
                          </p:cTn>
                        </p:par>
                        <p:par>
                          <p:cTn id="88" fill="hold">
                            <p:stCondLst>
                              <p:cond delay="500"/>
                            </p:stCondLst>
                            <p:childTnLst>
                              <p:par>
                                <p:cTn id="89" presetID="1" presetClass="entr" presetSubtype="0" fill="hold" grpId="0" nodeType="afterEffect">
                                  <p:stCondLst>
                                    <p:cond delay="0"/>
                                  </p:stCondLst>
                                  <p:childTnLst>
                                    <p:set>
                                      <p:cBhvr>
                                        <p:cTn id="90" dur="1" fill="hold">
                                          <p:stCondLst>
                                            <p:cond delay="0"/>
                                          </p:stCondLst>
                                        </p:cTn>
                                        <p:tgtEl>
                                          <p:spTgt spid="31"/>
                                        </p:tgtEl>
                                        <p:attrNameLst>
                                          <p:attrName>style.visibility</p:attrName>
                                        </p:attrNameLst>
                                      </p:cBhvr>
                                      <p:to>
                                        <p:strVal val="visible"/>
                                      </p:to>
                                    </p:set>
                                  </p:childTnLst>
                                </p:cTn>
                              </p:par>
                            </p:childTnLst>
                          </p:cTn>
                        </p:par>
                        <p:par>
                          <p:cTn id="91" fill="hold">
                            <p:stCondLst>
                              <p:cond delay="500"/>
                            </p:stCondLst>
                            <p:childTnLst>
                              <p:par>
                                <p:cTn id="92" presetID="10" presetClass="entr" presetSubtype="0" fill="hold" grpId="0" nodeType="afterEffect">
                                  <p:stCondLst>
                                    <p:cond delay="3000"/>
                                  </p:stCondLst>
                                  <p:childTnLst>
                                    <p:set>
                                      <p:cBhvr>
                                        <p:cTn id="93" dur="1" fill="hold">
                                          <p:stCondLst>
                                            <p:cond delay="0"/>
                                          </p:stCondLst>
                                        </p:cTn>
                                        <p:tgtEl>
                                          <p:spTgt spid="32"/>
                                        </p:tgtEl>
                                        <p:attrNameLst>
                                          <p:attrName>style.visibility</p:attrName>
                                        </p:attrNameLst>
                                      </p:cBhvr>
                                      <p:to>
                                        <p:strVal val="visible"/>
                                      </p:to>
                                    </p:set>
                                    <p:animEffect transition="in" filter="fade">
                                      <p:cBhvr>
                                        <p:cTn id="94" dur="500"/>
                                        <p:tgtEl>
                                          <p:spTgt spid="32"/>
                                        </p:tgtEl>
                                      </p:cBhvr>
                                    </p:animEffect>
                                  </p:childTnLst>
                                </p:cTn>
                              </p:par>
                            </p:childTnLst>
                          </p:cTn>
                        </p:par>
                        <p:par>
                          <p:cTn id="95" fill="hold">
                            <p:stCondLst>
                              <p:cond delay="4000"/>
                            </p:stCondLst>
                            <p:childTnLst>
                              <p:par>
                                <p:cTn id="96" presetID="1" presetClass="entr" presetSubtype="0" fill="hold" grpId="0" nodeType="afterEffect">
                                  <p:stCondLst>
                                    <p:cond delay="0"/>
                                  </p:stCondLst>
                                  <p:childTnLst>
                                    <p:set>
                                      <p:cBhvr>
                                        <p:cTn id="97" dur="1" fill="hold">
                                          <p:stCondLst>
                                            <p:cond delay="0"/>
                                          </p:stCondLst>
                                        </p:cTn>
                                        <p:tgtEl>
                                          <p:spTgt spid="33"/>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53" presetClass="entr" presetSubtype="16" fill="hold" grpId="0" nodeType="clickEffect">
                                  <p:stCondLst>
                                    <p:cond delay="0"/>
                                  </p:stCondLst>
                                  <p:childTnLst>
                                    <p:set>
                                      <p:cBhvr>
                                        <p:cTn id="101" dur="1" fill="hold">
                                          <p:stCondLst>
                                            <p:cond delay="0"/>
                                          </p:stCondLst>
                                        </p:cTn>
                                        <p:tgtEl>
                                          <p:spTgt spid="16"/>
                                        </p:tgtEl>
                                        <p:attrNameLst>
                                          <p:attrName>style.visibility</p:attrName>
                                        </p:attrNameLst>
                                      </p:cBhvr>
                                      <p:to>
                                        <p:strVal val="visible"/>
                                      </p:to>
                                    </p:set>
                                    <p:anim calcmode="lin" valueType="num">
                                      <p:cBhvr>
                                        <p:cTn id="102" dur="500" fill="hold"/>
                                        <p:tgtEl>
                                          <p:spTgt spid="16"/>
                                        </p:tgtEl>
                                        <p:attrNameLst>
                                          <p:attrName>ppt_w</p:attrName>
                                        </p:attrNameLst>
                                      </p:cBhvr>
                                      <p:tavLst>
                                        <p:tav tm="0">
                                          <p:val>
                                            <p:fltVal val="0"/>
                                          </p:val>
                                        </p:tav>
                                        <p:tav tm="100000">
                                          <p:val>
                                            <p:strVal val="#ppt_w"/>
                                          </p:val>
                                        </p:tav>
                                      </p:tavLst>
                                    </p:anim>
                                    <p:anim calcmode="lin" valueType="num">
                                      <p:cBhvr>
                                        <p:cTn id="103" dur="500" fill="hold"/>
                                        <p:tgtEl>
                                          <p:spTgt spid="16"/>
                                        </p:tgtEl>
                                        <p:attrNameLst>
                                          <p:attrName>ppt_h</p:attrName>
                                        </p:attrNameLst>
                                      </p:cBhvr>
                                      <p:tavLst>
                                        <p:tav tm="0">
                                          <p:val>
                                            <p:fltVal val="0"/>
                                          </p:val>
                                        </p:tav>
                                        <p:tav tm="100000">
                                          <p:val>
                                            <p:strVal val="#ppt_h"/>
                                          </p:val>
                                        </p:tav>
                                      </p:tavLst>
                                    </p:anim>
                                    <p:animEffect transition="in" filter="fade">
                                      <p:cBhvr>
                                        <p:cTn id="104" dur="500"/>
                                        <p:tgtEl>
                                          <p:spTgt spid="16"/>
                                        </p:tgtEl>
                                      </p:cBhvr>
                                    </p:animEffect>
                                  </p:childTnLst>
                                </p:cTn>
                              </p:par>
                            </p:childTnLst>
                          </p:cTn>
                        </p:par>
                        <p:par>
                          <p:cTn id="105" fill="hold">
                            <p:stCondLst>
                              <p:cond delay="500"/>
                            </p:stCondLst>
                            <p:childTnLst>
                              <p:par>
                                <p:cTn id="106" presetID="53" presetClass="entr" presetSubtype="16" fill="hold" grpId="0" nodeType="afterEffect">
                                  <p:stCondLst>
                                    <p:cond delay="0"/>
                                  </p:stCondLst>
                                  <p:childTnLst>
                                    <p:set>
                                      <p:cBhvr>
                                        <p:cTn id="107" dur="1" fill="hold">
                                          <p:stCondLst>
                                            <p:cond delay="0"/>
                                          </p:stCondLst>
                                        </p:cTn>
                                        <p:tgtEl>
                                          <p:spTgt spid="29"/>
                                        </p:tgtEl>
                                        <p:attrNameLst>
                                          <p:attrName>style.visibility</p:attrName>
                                        </p:attrNameLst>
                                      </p:cBhvr>
                                      <p:to>
                                        <p:strVal val="visible"/>
                                      </p:to>
                                    </p:set>
                                    <p:anim calcmode="lin" valueType="num">
                                      <p:cBhvr>
                                        <p:cTn id="108" dur="500" fill="hold"/>
                                        <p:tgtEl>
                                          <p:spTgt spid="29"/>
                                        </p:tgtEl>
                                        <p:attrNameLst>
                                          <p:attrName>ppt_w</p:attrName>
                                        </p:attrNameLst>
                                      </p:cBhvr>
                                      <p:tavLst>
                                        <p:tav tm="0">
                                          <p:val>
                                            <p:fltVal val="0"/>
                                          </p:val>
                                        </p:tav>
                                        <p:tav tm="100000">
                                          <p:val>
                                            <p:strVal val="#ppt_w"/>
                                          </p:val>
                                        </p:tav>
                                      </p:tavLst>
                                    </p:anim>
                                    <p:anim calcmode="lin" valueType="num">
                                      <p:cBhvr>
                                        <p:cTn id="109" dur="500" fill="hold"/>
                                        <p:tgtEl>
                                          <p:spTgt spid="29"/>
                                        </p:tgtEl>
                                        <p:attrNameLst>
                                          <p:attrName>ppt_h</p:attrName>
                                        </p:attrNameLst>
                                      </p:cBhvr>
                                      <p:tavLst>
                                        <p:tav tm="0">
                                          <p:val>
                                            <p:fltVal val="0"/>
                                          </p:val>
                                        </p:tav>
                                        <p:tav tm="100000">
                                          <p:val>
                                            <p:strVal val="#ppt_h"/>
                                          </p:val>
                                        </p:tav>
                                      </p:tavLst>
                                    </p:anim>
                                    <p:animEffect transition="in" filter="fade">
                                      <p:cBhvr>
                                        <p:cTn id="110" dur="500"/>
                                        <p:tgtEl>
                                          <p:spTgt spid="29"/>
                                        </p:tgtEl>
                                      </p:cBhvr>
                                    </p:animEffect>
                                  </p:childTnLst>
                                </p:cTn>
                              </p:par>
                            </p:childTnLst>
                          </p:cTn>
                        </p:par>
                      </p:childTnLst>
                    </p:cTn>
                  </p:par>
                  <p:par>
                    <p:cTn id="111" fill="hold">
                      <p:stCondLst>
                        <p:cond delay="indefinite"/>
                      </p:stCondLst>
                      <p:childTnLst>
                        <p:par>
                          <p:cTn id="112" fill="hold">
                            <p:stCondLst>
                              <p:cond delay="0"/>
                            </p:stCondLst>
                            <p:childTnLst>
                              <p:par>
                                <p:cTn id="113" presetID="53" presetClass="entr" presetSubtype="16" fill="hold" grpId="0" nodeType="clickEffect">
                                  <p:stCondLst>
                                    <p:cond delay="0"/>
                                  </p:stCondLst>
                                  <p:childTnLst>
                                    <p:set>
                                      <p:cBhvr>
                                        <p:cTn id="114" dur="1" fill="hold">
                                          <p:stCondLst>
                                            <p:cond delay="0"/>
                                          </p:stCondLst>
                                        </p:cTn>
                                        <p:tgtEl>
                                          <p:spTgt spid="25"/>
                                        </p:tgtEl>
                                        <p:attrNameLst>
                                          <p:attrName>style.visibility</p:attrName>
                                        </p:attrNameLst>
                                      </p:cBhvr>
                                      <p:to>
                                        <p:strVal val="visible"/>
                                      </p:to>
                                    </p:set>
                                    <p:anim calcmode="lin" valueType="num">
                                      <p:cBhvr>
                                        <p:cTn id="115" dur="500" fill="hold"/>
                                        <p:tgtEl>
                                          <p:spTgt spid="25"/>
                                        </p:tgtEl>
                                        <p:attrNameLst>
                                          <p:attrName>ppt_w</p:attrName>
                                        </p:attrNameLst>
                                      </p:cBhvr>
                                      <p:tavLst>
                                        <p:tav tm="0">
                                          <p:val>
                                            <p:fltVal val="0"/>
                                          </p:val>
                                        </p:tav>
                                        <p:tav tm="100000">
                                          <p:val>
                                            <p:strVal val="#ppt_w"/>
                                          </p:val>
                                        </p:tav>
                                      </p:tavLst>
                                    </p:anim>
                                    <p:anim calcmode="lin" valueType="num">
                                      <p:cBhvr>
                                        <p:cTn id="116" dur="500" fill="hold"/>
                                        <p:tgtEl>
                                          <p:spTgt spid="25"/>
                                        </p:tgtEl>
                                        <p:attrNameLst>
                                          <p:attrName>ppt_h</p:attrName>
                                        </p:attrNameLst>
                                      </p:cBhvr>
                                      <p:tavLst>
                                        <p:tav tm="0">
                                          <p:val>
                                            <p:fltVal val="0"/>
                                          </p:val>
                                        </p:tav>
                                        <p:tav tm="100000">
                                          <p:val>
                                            <p:strVal val="#ppt_h"/>
                                          </p:val>
                                        </p:tav>
                                      </p:tavLst>
                                    </p:anim>
                                    <p:animEffect transition="in" filter="fade">
                                      <p:cBhvr>
                                        <p:cTn id="117" dur="500"/>
                                        <p:tgtEl>
                                          <p:spTgt spid="25"/>
                                        </p:tgtEl>
                                      </p:cBhvr>
                                    </p:animEffect>
                                  </p:childTnLst>
                                </p:cTn>
                              </p:par>
                            </p:childTnLst>
                          </p:cTn>
                        </p:par>
                        <p:par>
                          <p:cTn id="118" fill="hold">
                            <p:stCondLst>
                              <p:cond delay="500"/>
                            </p:stCondLst>
                            <p:childTnLst>
                              <p:par>
                                <p:cTn id="119" presetID="53" presetClass="entr" presetSubtype="16" fill="hold" grpId="0" nodeType="afterEffect">
                                  <p:stCondLst>
                                    <p:cond delay="0"/>
                                  </p:stCondLst>
                                  <p:childTnLst>
                                    <p:set>
                                      <p:cBhvr>
                                        <p:cTn id="120" dur="1" fill="hold">
                                          <p:stCondLst>
                                            <p:cond delay="0"/>
                                          </p:stCondLst>
                                        </p:cTn>
                                        <p:tgtEl>
                                          <p:spTgt spid="28"/>
                                        </p:tgtEl>
                                        <p:attrNameLst>
                                          <p:attrName>style.visibility</p:attrName>
                                        </p:attrNameLst>
                                      </p:cBhvr>
                                      <p:to>
                                        <p:strVal val="visible"/>
                                      </p:to>
                                    </p:set>
                                    <p:anim calcmode="lin" valueType="num">
                                      <p:cBhvr>
                                        <p:cTn id="121" dur="500" fill="hold"/>
                                        <p:tgtEl>
                                          <p:spTgt spid="28"/>
                                        </p:tgtEl>
                                        <p:attrNameLst>
                                          <p:attrName>ppt_w</p:attrName>
                                        </p:attrNameLst>
                                      </p:cBhvr>
                                      <p:tavLst>
                                        <p:tav tm="0">
                                          <p:val>
                                            <p:fltVal val="0"/>
                                          </p:val>
                                        </p:tav>
                                        <p:tav tm="100000">
                                          <p:val>
                                            <p:strVal val="#ppt_w"/>
                                          </p:val>
                                        </p:tav>
                                      </p:tavLst>
                                    </p:anim>
                                    <p:anim calcmode="lin" valueType="num">
                                      <p:cBhvr>
                                        <p:cTn id="122" dur="500" fill="hold"/>
                                        <p:tgtEl>
                                          <p:spTgt spid="28"/>
                                        </p:tgtEl>
                                        <p:attrNameLst>
                                          <p:attrName>ppt_h</p:attrName>
                                        </p:attrNameLst>
                                      </p:cBhvr>
                                      <p:tavLst>
                                        <p:tav tm="0">
                                          <p:val>
                                            <p:fltVal val="0"/>
                                          </p:val>
                                        </p:tav>
                                        <p:tav tm="100000">
                                          <p:val>
                                            <p:strVal val="#ppt_h"/>
                                          </p:val>
                                        </p:tav>
                                      </p:tavLst>
                                    </p:anim>
                                    <p:animEffect transition="in" filter="fade">
                                      <p:cBhvr>
                                        <p:cTn id="123" dur="500"/>
                                        <p:tgtEl>
                                          <p:spTgt spid="28"/>
                                        </p:tgtEl>
                                      </p:cBhvr>
                                    </p:animEffect>
                                  </p:childTnLst>
                                </p:cTn>
                              </p:par>
                            </p:childTnLst>
                          </p:cTn>
                        </p:par>
                      </p:childTnLst>
                    </p:cTn>
                  </p:par>
                  <p:par>
                    <p:cTn id="124" fill="hold">
                      <p:stCondLst>
                        <p:cond delay="indefinite"/>
                      </p:stCondLst>
                      <p:childTnLst>
                        <p:par>
                          <p:cTn id="125" fill="hold">
                            <p:stCondLst>
                              <p:cond delay="0"/>
                            </p:stCondLst>
                            <p:childTnLst>
                              <p:par>
                                <p:cTn id="126" presetID="53" presetClass="entr" presetSubtype="16" fill="hold" grpId="0" nodeType="clickEffect">
                                  <p:stCondLst>
                                    <p:cond delay="0"/>
                                  </p:stCondLst>
                                  <p:childTnLst>
                                    <p:set>
                                      <p:cBhvr>
                                        <p:cTn id="127" dur="1" fill="hold">
                                          <p:stCondLst>
                                            <p:cond delay="0"/>
                                          </p:stCondLst>
                                        </p:cTn>
                                        <p:tgtEl>
                                          <p:spTgt spid="26"/>
                                        </p:tgtEl>
                                        <p:attrNameLst>
                                          <p:attrName>style.visibility</p:attrName>
                                        </p:attrNameLst>
                                      </p:cBhvr>
                                      <p:to>
                                        <p:strVal val="visible"/>
                                      </p:to>
                                    </p:set>
                                    <p:anim calcmode="lin" valueType="num">
                                      <p:cBhvr>
                                        <p:cTn id="128" dur="500" fill="hold"/>
                                        <p:tgtEl>
                                          <p:spTgt spid="26"/>
                                        </p:tgtEl>
                                        <p:attrNameLst>
                                          <p:attrName>ppt_w</p:attrName>
                                        </p:attrNameLst>
                                      </p:cBhvr>
                                      <p:tavLst>
                                        <p:tav tm="0">
                                          <p:val>
                                            <p:fltVal val="0"/>
                                          </p:val>
                                        </p:tav>
                                        <p:tav tm="100000">
                                          <p:val>
                                            <p:strVal val="#ppt_w"/>
                                          </p:val>
                                        </p:tav>
                                      </p:tavLst>
                                    </p:anim>
                                    <p:anim calcmode="lin" valueType="num">
                                      <p:cBhvr>
                                        <p:cTn id="129" dur="500" fill="hold"/>
                                        <p:tgtEl>
                                          <p:spTgt spid="26"/>
                                        </p:tgtEl>
                                        <p:attrNameLst>
                                          <p:attrName>ppt_h</p:attrName>
                                        </p:attrNameLst>
                                      </p:cBhvr>
                                      <p:tavLst>
                                        <p:tav tm="0">
                                          <p:val>
                                            <p:fltVal val="0"/>
                                          </p:val>
                                        </p:tav>
                                        <p:tav tm="100000">
                                          <p:val>
                                            <p:strVal val="#ppt_h"/>
                                          </p:val>
                                        </p:tav>
                                      </p:tavLst>
                                    </p:anim>
                                    <p:animEffect transition="in" filter="fade">
                                      <p:cBhvr>
                                        <p:cTn id="130" dur="500"/>
                                        <p:tgtEl>
                                          <p:spTgt spid="26"/>
                                        </p:tgtEl>
                                      </p:cBhvr>
                                    </p:animEffect>
                                  </p:childTnLst>
                                </p:cTn>
                              </p:par>
                            </p:childTnLst>
                          </p:cTn>
                        </p:par>
                        <p:par>
                          <p:cTn id="131" fill="hold">
                            <p:stCondLst>
                              <p:cond delay="500"/>
                            </p:stCondLst>
                            <p:childTnLst>
                              <p:par>
                                <p:cTn id="132" presetID="53" presetClass="entr" presetSubtype="16" fill="hold" grpId="0" nodeType="afterEffect">
                                  <p:stCondLst>
                                    <p:cond delay="0"/>
                                  </p:stCondLst>
                                  <p:childTnLst>
                                    <p:set>
                                      <p:cBhvr>
                                        <p:cTn id="133" dur="1" fill="hold">
                                          <p:stCondLst>
                                            <p:cond delay="0"/>
                                          </p:stCondLst>
                                        </p:cTn>
                                        <p:tgtEl>
                                          <p:spTgt spid="27"/>
                                        </p:tgtEl>
                                        <p:attrNameLst>
                                          <p:attrName>style.visibility</p:attrName>
                                        </p:attrNameLst>
                                      </p:cBhvr>
                                      <p:to>
                                        <p:strVal val="visible"/>
                                      </p:to>
                                    </p:set>
                                    <p:anim calcmode="lin" valueType="num">
                                      <p:cBhvr>
                                        <p:cTn id="134" dur="500" fill="hold"/>
                                        <p:tgtEl>
                                          <p:spTgt spid="27"/>
                                        </p:tgtEl>
                                        <p:attrNameLst>
                                          <p:attrName>ppt_w</p:attrName>
                                        </p:attrNameLst>
                                      </p:cBhvr>
                                      <p:tavLst>
                                        <p:tav tm="0">
                                          <p:val>
                                            <p:fltVal val="0"/>
                                          </p:val>
                                        </p:tav>
                                        <p:tav tm="100000">
                                          <p:val>
                                            <p:strVal val="#ppt_w"/>
                                          </p:val>
                                        </p:tav>
                                      </p:tavLst>
                                    </p:anim>
                                    <p:anim calcmode="lin" valueType="num">
                                      <p:cBhvr>
                                        <p:cTn id="135" dur="500" fill="hold"/>
                                        <p:tgtEl>
                                          <p:spTgt spid="27"/>
                                        </p:tgtEl>
                                        <p:attrNameLst>
                                          <p:attrName>ppt_h</p:attrName>
                                        </p:attrNameLst>
                                      </p:cBhvr>
                                      <p:tavLst>
                                        <p:tav tm="0">
                                          <p:val>
                                            <p:fltVal val="0"/>
                                          </p:val>
                                        </p:tav>
                                        <p:tav tm="100000">
                                          <p:val>
                                            <p:strVal val="#ppt_h"/>
                                          </p:val>
                                        </p:tav>
                                      </p:tavLst>
                                    </p:anim>
                                    <p:animEffect transition="in" filter="fade">
                                      <p:cBhvr>
                                        <p:cTn id="13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8" grpId="0" animBg="1"/>
      <p:bldP spid="10" grpId="0" animBg="1"/>
      <p:bldP spid="15" grpId="0" animBg="1"/>
      <p:bldP spid="13" grpId="0" animBg="1"/>
      <p:bldP spid="14" grpId="0" animBg="1"/>
      <p:bldP spid="19" grpId="0" animBg="1"/>
      <p:bldP spid="20" grpId="0" animBg="1"/>
      <p:bldP spid="21" grpId="0" animBg="1"/>
      <p:bldP spid="22" grpId="0" animBg="1"/>
      <p:bldP spid="23" grpId="0"/>
      <p:bldP spid="16" grpId="0" animBg="1"/>
      <p:bldP spid="25" grpId="0" animBg="1"/>
      <p:bldP spid="26" grpId="0" animBg="1"/>
      <p:bldP spid="27" grpId="0" animBg="1"/>
      <p:bldP spid="28" grpId="0" animBg="1"/>
      <p:bldP spid="29" grpId="0" animBg="1"/>
      <p:bldP spid="30" grpId="0" animBg="1"/>
      <p:bldP spid="31" grpId="0"/>
      <p:bldP spid="32" grpId="0" animBg="1"/>
      <p:bldP spid="33" grpId="0"/>
      <p:bldP spid="34" grpId="0" animBg="1"/>
      <p:bldP spid="3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457200" y="2581275"/>
            <a:ext cx="8229600" cy="1143000"/>
          </a:xfrm>
        </p:spPr>
        <p:txBody>
          <a:bodyPr/>
          <a:lstStyle/>
          <a:p>
            <a:pPr eaLnBrk="1" hangingPunct="1"/>
            <a:r>
              <a:rPr lang="hr-HR" sz="3600" b="1" dirty="0" smtClean="0">
                <a:solidFill>
                  <a:schemeClr val="tx2"/>
                </a:solidFill>
                <a:effectLst>
                  <a:glow rad="228600">
                    <a:schemeClr val="bg1">
                      <a:lumMod val="50000"/>
                      <a:alpha val="20000"/>
                    </a:schemeClr>
                  </a:glow>
                </a:effectLst>
              </a:rPr>
              <a:t>THANK YOU FOR YOUR ATTENTION</a:t>
            </a:r>
          </a:p>
        </p:txBody>
      </p:sp>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525" y="882831"/>
            <a:ext cx="5463568" cy="664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8" descr="Znak_1024x76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38367"/>
            <a:ext cx="11557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3557" y="738367"/>
            <a:ext cx="1361625" cy="963029"/>
          </a:xfrm>
          <a:prstGeom prst="rect">
            <a:avLst/>
          </a:prstGeom>
        </p:spPr>
      </p:pic>
      <p:sp>
        <p:nvSpPr>
          <p:cNvPr id="8" name="Content Placeholder 8"/>
          <p:cNvSpPr>
            <a:spLocks/>
          </p:cNvSpPr>
          <p:nvPr/>
        </p:nvSpPr>
        <p:spPr bwMode="auto">
          <a:xfrm>
            <a:off x="324464" y="4387645"/>
            <a:ext cx="8229601" cy="92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lgn="just">
              <a:spcBef>
                <a:spcPct val="20000"/>
              </a:spcBef>
            </a:pPr>
            <a:r>
              <a:rPr lang="en-US" sz="1600" b="1" i="1" u="sng" dirty="0">
                <a:solidFill>
                  <a:schemeClr val="tx2"/>
                </a:solidFill>
              </a:rPr>
              <a:t>Disclaimer:</a:t>
            </a:r>
            <a:r>
              <a:rPr lang="en-US" sz="1600" b="1" i="1" dirty="0">
                <a:solidFill>
                  <a:schemeClr val="tx2"/>
                </a:solidFill>
              </a:rPr>
              <a:t> The </a:t>
            </a:r>
            <a:r>
              <a:rPr lang="en-US" sz="1600" b="1" i="1" dirty="0" smtClean="0">
                <a:solidFill>
                  <a:schemeClr val="tx2"/>
                </a:solidFill>
              </a:rPr>
              <a:t>content</a:t>
            </a:r>
            <a:r>
              <a:rPr lang="hr-HR" sz="1600" b="1" i="1" dirty="0" smtClean="0">
                <a:solidFill>
                  <a:schemeClr val="tx2"/>
                </a:solidFill>
              </a:rPr>
              <a:t>s</a:t>
            </a:r>
            <a:r>
              <a:rPr lang="en-US" sz="1600" b="1" i="1" dirty="0" smtClean="0">
                <a:solidFill>
                  <a:schemeClr val="tx2"/>
                </a:solidFill>
              </a:rPr>
              <a:t> </a:t>
            </a:r>
            <a:r>
              <a:rPr lang="en-US" sz="1600" b="1" i="1" dirty="0">
                <a:solidFill>
                  <a:schemeClr val="tx2"/>
                </a:solidFill>
              </a:rPr>
              <a:t>of this </a:t>
            </a:r>
            <a:r>
              <a:rPr lang="en-US" sz="1600" b="1" i="1" dirty="0" smtClean="0">
                <a:solidFill>
                  <a:schemeClr val="tx2"/>
                </a:solidFill>
              </a:rPr>
              <a:t>publication</a:t>
            </a:r>
            <a:r>
              <a:rPr lang="hr-HR" sz="1600" b="1" i="1" dirty="0" smtClean="0">
                <a:solidFill>
                  <a:schemeClr val="tx2"/>
                </a:solidFill>
              </a:rPr>
              <a:t> are </a:t>
            </a:r>
            <a:r>
              <a:rPr lang="en-US" sz="1600" b="1" i="1" dirty="0" smtClean="0">
                <a:solidFill>
                  <a:schemeClr val="tx2"/>
                </a:solidFill>
              </a:rPr>
              <a:t>the</a:t>
            </a:r>
            <a:r>
              <a:rPr lang="hr-HR" sz="1600" b="1" i="1" dirty="0" smtClean="0">
                <a:solidFill>
                  <a:schemeClr val="tx2"/>
                </a:solidFill>
              </a:rPr>
              <a:t> sole </a:t>
            </a:r>
            <a:r>
              <a:rPr lang="en-US" sz="1600" b="1" i="1" dirty="0" smtClean="0">
                <a:solidFill>
                  <a:schemeClr val="tx2"/>
                </a:solidFill>
              </a:rPr>
              <a:t>responsibility </a:t>
            </a:r>
            <a:r>
              <a:rPr lang="en-US" sz="1600" b="1" i="1" dirty="0">
                <a:solidFill>
                  <a:schemeClr val="tx2"/>
                </a:solidFill>
              </a:rPr>
              <a:t>of EKONERG </a:t>
            </a:r>
            <a:r>
              <a:rPr lang="hr-HR" sz="1600" b="1" i="1" dirty="0" smtClean="0">
                <a:solidFill>
                  <a:schemeClr val="tx2"/>
                </a:solidFill>
              </a:rPr>
              <a:t>– </a:t>
            </a:r>
            <a:r>
              <a:rPr lang="en-US" sz="1600" b="1" i="1" dirty="0" smtClean="0">
                <a:solidFill>
                  <a:schemeClr val="tx2"/>
                </a:solidFill>
              </a:rPr>
              <a:t>Energy</a:t>
            </a:r>
            <a:r>
              <a:rPr lang="hr-HR" sz="1600" b="1" i="1" dirty="0" smtClean="0">
                <a:solidFill>
                  <a:schemeClr val="tx2"/>
                </a:solidFill>
              </a:rPr>
              <a:t> </a:t>
            </a:r>
            <a:r>
              <a:rPr lang="en-US" sz="1600" b="1" i="1" dirty="0" smtClean="0">
                <a:solidFill>
                  <a:schemeClr val="tx2"/>
                </a:solidFill>
              </a:rPr>
              <a:t>Research </a:t>
            </a:r>
            <a:r>
              <a:rPr lang="en-US" sz="1600" b="1" i="1" dirty="0">
                <a:solidFill>
                  <a:schemeClr val="tx2"/>
                </a:solidFill>
              </a:rPr>
              <a:t>and </a:t>
            </a:r>
            <a:r>
              <a:rPr lang="en-US" sz="1600" b="1" i="1" dirty="0" smtClean="0">
                <a:solidFill>
                  <a:schemeClr val="tx2"/>
                </a:solidFill>
              </a:rPr>
              <a:t>Environmental</a:t>
            </a:r>
            <a:r>
              <a:rPr lang="hr-HR" sz="1600" b="1" i="1" dirty="0" smtClean="0">
                <a:solidFill>
                  <a:schemeClr val="tx2"/>
                </a:solidFill>
              </a:rPr>
              <a:t> </a:t>
            </a:r>
            <a:r>
              <a:rPr lang="en-US" sz="1600" b="1" i="1" dirty="0" smtClean="0">
                <a:solidFill>
                  <a:schemeClr val="tx2"/>
                </a:solidFill>
              </a:rPr>
              <a:t>Protection</a:t>
            </a:r>
            <a:r>
              <a:rPr lang="hr-HR" sz="1600" b="1" i="1" dirty="0" smtClean="0">
                <a:solidFill>
                  <a:schemeClr val="tx2"/>
                </a:solidFill>
              </a:rPr>
              <a:t> Institute</a:t>
            </a:r>
            <a:r>
              <a:rPr lang="en-US" sz="1600" b="1" i="1" dirty="0" smtClean="0">
                <a:solidFill>
                  <a:schemeClr val="tx2"/>
                </a:solidFill>
              </a:rPr>
              <a:t>, </a:t>
            </a:r>
            <a:r>
              <a:rPr lang="en-US" sz="1600" b="1" i="1" dirty="0">
                <a:solidFill>
                  <a:schemeClr val="tx2"/>
                </a:solidFill>
              </a:rPr>
              <a:t>Ltd. </a:t>
            </a:r>
            <a:r>
              <a:rPr lang="en-US" sz="1600" b="1" i="1" dirty="0" smtClean="0">
                <a:solidFill>
                  <a:schemeClr val="tx2"/>
                </a:solidFill>
              </a:rPr>
              <a:t>and</a:t>
            </a:r>
            <a:r>
              <a:rPr lang="hr-HR" sz="1600" b="1" i="1" dirty="0" smtClean="0">
                <a:solidFill>
                  <a:schemeClr val="tx2"/>
                </a:solidFill>
              </a:rPr>
              <a:t> </a:t>
            </a:r>
            <a:r>
              <a:rPr lang="en-US" sz="1600" b="1" i="1" dirty="0" smtClean="0">
                <a:solidFill>
                  <a:schemeClr val="tx2"/>
                </a:solidFill>
              </a:rPr>
              <a:t>can in</a:t>
            </a:r>
            <a:r>
              <a:rPr lang="hr-HR" sz="1600" b="1" i="1" dirty="0" smtClean="0">
                <a:solidFill>
                  <a:schemeClr val="tx2"/>
                </a:solidFill>
              </a:rPr>
              <a:t> no </a:t>
            </a:r>
            <a:r>
              <a:rPr lang="en-US" sz="1600" b="1" i="1" dirty="0" smtClean="0">
                <a:solidFill>
                  <a:schemeClr val="tx2"/>
                </a:solidFill>
              </a:rPr>
              <a:t>way be taken </a:t>
            </a:r>
            <a:r>
              <a:rPr lang="hr-HR" sz="1600" b="1" i="1" dirty="0" smtClean="0">
                <a:solidFill>
                  <a:schemeClr val="tx2"/>
                </a:solidFill>
              </a:rPr>
              <a:t>t</a:t>
            </a:r>
            <a:r>
              <a:rPr lang="en-US" sz="1600" b="1" i="1" dirty="0" smtClean="0">
                <a:solidFill>
                  <a:schemeClr val="tx2"/>
                </a:solidFill>
              </a:rPr>
              <a:t>o reflect the </a:t>
            </a:r>
            <a:r>
              <a:rPr lang="en-US" sz="1600" b="1" i="1" dirty="0">
                <a:solidFill>
                  <a:schemeClr val="tx2"/>
                </a:solidFill>
              </a:rPr>
              <a:t>views of the European Union</a:t>
            </a:r>
            <a:endParaRPr lang="hr-HR" sz="1600" b="1" i="1" dirty="0">
              <a:solidFill>
                <a:schemeClr val="tx2"/>
              </a:solidFill>
            </a:endParaRPr>
          </a:p>
        </p:txBody>
      </p:sp>
      <p:sp>
        <p:nvSpPr>
          <p:cNvPr id="16" name="Podnaslov 2"/>
          <p:cNvSpPr txBox="1">
            <a:spLocks/>
          </p:cNvSpPr>
          <p:nvPr/>
        </p:nvSpPr>
        <p:spPr>
          <a:xfrm>
            <a:off x="3421626" y="6263557"/>
            <a:ext cx="2448231" cy="290947"/>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000" dirty="0">
                <a:solidFill>
                  <a:schemeClr val="accent1">
                    <a:lumMod val="50000"/>
                  </a:schemeClr>
                </a:solidFill>
              </a:rPr>
              <a:t>This project is funded by the European Union</a:t>
            </a:r>
            <a:endParaRPr lang="en-GB" sz="1000" dirty="0">
              <a:solidFill>
                <a:schemeClr val="accent1">
                  <a:lumMod val="50000"/>
                </a:schemeClr>
              </a:solidFill>
            </a:endParaRPr>
          </a:p>
        </p:txBody>
      </p:sp>
      <p:pic>
        <p:nvPicPr>
          <p:cNvPr id="17" name="Slika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5359" y="5557402"/>
            <a:ext cx="857019" cy="618958"/>
          </a:xfrm>
          <a:prstGeom prst="rect">
            <a:avLst/>
          </a:prstGeom>
        </p:spPr>
      </p:pic>
      <p:sp>
        <p:nvSpPr>
          <p:cNvPr id="19" name="Rectangle 18"/>
          <p:cNvSpPr/>
          <p:nvPr/>
        </p:nvSpPr>
        <p:spPr bwMode="auto">
          <a:xfrm>
            <a:off x="3049588" y="920931"/>
            <a:ext cx="3332964" cy="276999"/>
          </a:xfrm>
          <a:prstGeom prst="rect">
            <a:avLst/>
          </a:prstGeom>
        </p:spPr>
        <p:txBody>
          <a:bodyPr wrap="none">
            <a:spAutoFit/>
          </a:bodyPr>
          <a:lstStyle/>
          <a:p>
            <a:r>
              <a:rPr lang="en-US" sz="1200" dirty="0" smtClean="0">
                <a:solidFill>
                  <a:srgbClr val="7F7F7F"/>
                </a:solidFill>
                <a:latin typeface="Arial Narrow" panose="020B0606020202030204" pitchFamily="34" charset="0"/>
              </a:rPr>
              <a:t>Energy </a:t>
            </a:r>
            <a:r>
              <a:rPr lang="hr-HR" sz="1200" dirty="0" smtClean="0">
                <a:solidFill>
                  <a:srgbClr val="7F7F7F"/>
                </a:solidFill>
                <a:latin typeface="Arial Narrow" panose="020B0606020202030204" pitchFamily="34" charset="0"/>
              </a:rPr>
              <a:t>R</a:t>
            </a:r>
            <a:r>
              <a:rPr lang="en-US" sz="1200" dirty="0" err="1" smtClean="0">
                <a:solidFill>
                  <a:srgbClr val="7F7F7F"/>
                </a:solidFill>
                <a:latin typeface="Arial Narrow" panose="020B0606020202030204" pitchFamily="34" charset="0"/>
              </a:rPr>
              <a:t>esearch</a:t>
            </a:r>
            <a:r>
              <a:rPr lang="en-US" sz="1200" dirty="0" smtClean="0">
                <a:solidFill>
                  <a:srgbClr val="7F7F7F"/>
                </a:solidFill>
                <a:latin typeface="Arial Narrow" panose="020B0606020202030204" pitchFamily="34" charset="0"/>
              </a:rPr>
              <a:t> and Environmental Protection Institute</a:t>
            </a:r>
            <a:endParaRPr lang="en-US" sz="1200" dirty="0">
              <a:solidFill>
                <a:srgbClr val="7F7F7F"/>
              </a:solidFill>
              <a:latin typeface="Arial Narrow" pitchFamily="34" charset="0"/>
            </a:endParaRPr>
          </a:p>
        </p:txBody>
      </p:sp>
    </p:spTree>
    <p:extLst>
      <p:ext uri="{BB962C8B-B14F-4D97-AF65-F5344CB8AC3E}">
        <p14:creationId xmlns:p14="http://schemas.microsoft.com/office/powerpoint/2010/main" val="930106900"/>
      </p:ext>
    </p:extLst>
  </p:cSld>
  <p:clrMapOvr>
    <a:masterClrMapping/>
  </p:clrMapOvr>
  <p:transition spd="med">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493713"/>
            <a:ext cx="91440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a:t>
            </a:r>
            <a:r>
              <a:rPr lang="en-GB" sz="2800" b="1" dirty="0">
                <a:solidFill>
                  <a:schemeClr val="tx2"/>
                </a:solidFill>
                <a:effectLst>
                  <a:glow>
                    <a:srgbClr val="7F7F7F">
                      <a:alpha val="35000"/>
                    </a:srgbClr>
                  </a:glow>
                </a:effectLst>
              </a:rPr>
              <a:t> </a:t>
            </a:r>
            <a:r>
              <a:rPr lang="en-GB" sz="2800" b="1" dirty="0" smtClean="0">
                <a:solidFill>
                  <a:schemeClr val="tx2"/>
                </a:solidFill>
                <a:effectLst>
                  <a:glow>
                    <a:srgbClr val="7F7F7F">
                      <a:alpha val="35000"/>
                    </a:srgbClr>
                  </a:glow>
                </a:effectLst>
              </a:rPr>
              <a:t>     </a:t>
            </a:r>
            <a:r>
              <a:rPr lang="hr-HR" sz="2800" b="1" dirty="0" smtClean="0">
                <a:solidFill>
                  <a:schemeClr val="tx2"/>
                </a:solidFill>
                <a:effectLst>
                  <a:glow>
                    <a:srgbClr val="7F7F7F">
                      <a:alpha val="35000"/>
                    </a:srgbClr>
                  </a:glow>
                </a:effectLst>
              </a:rPr>
              <a:t>8.1</a:t>
            </a:r>
            <a:r>
              <a:rPr lang="hr-HR" sz="2800" b="1" dirty="0">
                <a:solidFill>
                  <a:schemeClr val="tx2"/>
                </a:solidFill>
                <a:effectLst>
                  <a:glow>
                    <a:srgbClr val="7F7F7F">
                      <a:alpha val="35000"/>
                    </a:srgbClr>
                  </a:glow>
                </a:effectLst>
              </a:rPr>
              <a:t>. STATIONS WITH SAMPLING METHODS</a:t>
            </a:r>
            <a:endParaRPr lang="hr-HR" sz="2800" b="1" dirty="0" smtClean="0">
              <a:solidFill>
                <a:schemeClr val="tx2"/>
              </a:solidFill>
              <a:effectLst>
                <a:glow>
                  <a:srgbClr val="7F7F7F">
                    <a:alpha val="35000"/>
                  </a:srgbClr>
                </a:glow>
              </a:effectLst>
            </a:endParaRPr>
          </a:p>
        </p:txBody>
      </p:sp>
      <p:grpSp>
        <p:nvGrpSpPr>
          <p:cNvPr id="6" name="Group 5"/>
          <p:cNvGrpSpPr/>
          <p:nvPr/>
        </p:nvGrpSpPr>
        <p:grpSpPr>
          <a:xfrm>
            <a:off x="376239" y="6334443"/>
            <a:ext cx="4566913" cy="439123"/>
            <a:chOff x="71999" y="6334443"/>
            <a:chExt cx="4566913" cy="439123"/>
          </a:xfrm>
        </p:grpSpPr>
        <p:grpSp>
          <p:nvGrpSpPr>
            <p:cNvPr id="14338" name="Group 3"/>
            <p:cNvGrpSpPr>
              <a:grpSpLocks noChangeAspect="1"/>
            </p:cNvGrpSpPr>
            <p:nvPr/>
          </p:nvGrpSpPr>
          <p:grpSpPr bwMode="auto">
            <a:xfrm>
              <a:off x="138114" y="6362429"/>
              <a:ext cx="4500798" cy="411137"/>
              <a:chOff x="14858" y="6031800"/>
              <a:chExt cx="7310482"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Environmental Protection Institute</a:t>
                </a:r>
                <a:endParaRPr lang="hr-HR" sz="1200" dirty="0">
                  <a:latin typeface="Arial Narrow" pitchFamily="34" charset="0"/>
                  <a:cs typeface="+mn-cs"/>
                </a:endParaRP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553654" y="1459984"/>
            <a:ext cx="8266496" cy="3416320"/>
          </a:xfrm>
          <a:prstGeom prst="rect">
            <a:avLst/>
          </a:prstGeom>
        </p:spPr>
        <p:txBody>
          <a:bodyPr wrap="square">
            <a:spAutoFit/>
          </a:bodyPr>
          <a:lstStyle/>
          <a:p>
            <a:pPr algn="just">
              <a:spcBef>
                <a:spcPct val="20000"/>
              </a:spcBef>
            </a:pPr>
            <a:r>
              <a:rPr lang="hr-HR" sz="2400" b="1" dirty="0">
                <a:solidFill>
                  <a:schemeClr val="tx2"/>
                </a:solidFill>
              </a:rPr>
              <a:t>F</a:t>
            </a:r>
            <a:r>
              <a:rPr lang="en-US" sz="2400" b="1" dirty="0">
                <a:solidFill>
                  <a:schemeClr val="tx2"/>
                </a:solidFill>
              </a:rPr>
              <a:t>or some pollutants</a:t>
            </a:r>
            <a:r>
              <a:rPr lang="hr-HR" sz="2400" b="1" dirty="0">
                <a:solidFill>
                  <a:schemeClr val="tx2"/>
                </a:solidFill>
              </a:rPr>
              <a:t> </a:t>
            </a:r>
            <a:r>
              <a:rPr lang="hr-HR" sz="2400" b="1" dirty="0" err="1">
                <a:solidFill>
                  <a:schemeClr val="tx2"/>
                </a:solidFill>
              </a:rPr>
              <a:t>sampling</a:t>
            </a:r>
            <a:r>
              <a:rPr lang="en-US" sz="2400" b="1" dirty="0">
                <a:solidFill>
                  <a:schemeClr val="tx2"/>
                </a:solidFill>
              </a:rPr>
              <a:t> </a:t>
            </a:r>
            <a:r>
              <a:rPr lang="hr-HR" sz="2400" b="1" dirty="0">
                <a:solidFill>
                  <a:schemeClr val="tx2"/>
                </a:solidFill>
              </a:rPr>
              <a:t>(manual) </a:t>
            </a:r>
            <a:r>
              <a:rPr lang="en-US" sz="2400" b="1" dirty="0">
                <a:solidFill>
                  <a:schemeClr val="tx2"/>
                </a:solidFill>
              </a:rPr>
              <a:t>methods are used with subsequent analysis in laboratories. The most known </a:t>
            </a:r>
            <a:r>
              <a:rPr lang="hr-HR" sz="2400" b="1" dirty="0" err="1">
                <a:solidFill>
                  <a:schemeClr val="tx2"/>
                </a:solidFill>
              </a:rPr>
              <a:t>is</a:t>
            </a:r>
            <a:r>
              <a:rPr lang="hr-HR" sz="2400" b="1" dirty="0">
                <a:solidFill>
                  <a:schemeClr val="tx2"/>
                </a:solidFill>
              </a:rPr>
              <a:t> </a:t>
            </a:r>
            <a:r>
              <a:rPr lang="en-US" sz="2400" b="1" dirty="0">
                <a:solidFill>
                  <a:schemeClr val="tx2"/>
                </a:solidFill>
              </a:rPr>
              <a:t>gravimetric method (reference</a:t>
            </a:r>
            <a:r>
              <a:rPr lang="hr-HR" sz="2400" b="1" dirty="0">
                <a:solidFill>
                  <a:schemeClr val="tx2"/>
                </a:solidFill>
              </a:rPr>
              <a:t> </a:t>
            </a:r>
            <a:r>
              <a:rPr lang="hr-HR" sz="2400" b="1" dirty="0" err="1">
                <a:solidFill>
                  <a:schemeClr val="tx2"/>
                </a:solidFill>
              </a:rPr>
              <a:t>method</a:t>
            </a:r>
            <a:r>
              <a:rPr lang="en-US" sz="2400" b="1" dirty="0">
                <a:solidFill>
                  <a:schemeClr val="tx2"/>
                </a:solidFill>
              </a:rPr>
              <a:t>)</a:t>
            </a:r>
            <a:r>
              <a:rPr lang="hr-HR" sz="2400" b="1" dirty="0">
                <a:solidFill>
                  <a:schemeClr val="tx2"/>
                </a:solidFill>
              </a:rPr>
              <a:t> for</a:t>
            </a:r>
            <a:r>
              <a:rPr lang="en-US" sz="2400" b="1" dirty="0">
                <a:solidFill>
                  <a:schemeClr val="tx2"/>
                </a:solidFill>
              </a:rPr>
              <a:t> determine the floating particles that begin by sampling. There is a sampling method for almost all pollutants. The problem is that these methods are not </a:t>
            </a:r>
            <a:r>
              <a:rPr lang="en-US" sz="2400" b="1" dirty="0" err="1">
                <a:solidFill>
                  <a:schemeClr val="tx2"/>
                </a:solidFill>
              </a:rPr>
              <a:t>referen</a:t>
            </a:r>
            <a:r>
              <a:rPr lang="hr-HR" sz="2400" b="1" dirty="0" err="1">
                <a:solidFill>
                  <a:schemeClr val="tx2"/>
                </a:solidFill>
              </a:rPr>
              <a:t>ce</a:t>
            </a:r>
            <a:r>
              <a:rPr lang="hr-HR" sz="2400" b="1" dirty="0">
                <a:solidFill>
                  <a:schemeClr val="tx2"/>
                </a:solidFill>
              </a:rPr>
              <a:t> </a:t>
            </a:r>
            <a:r>
              <a:rPr lang="en-US" sz="2400" b="1" dirty="0">
                <a:solidFill>
                  <a:schemeClr val="tx2"/>
                </a:solidFill>
              </a:rPr>
              <a:t>and can not be used without a study of equivalence. Also, they have no time resolution of less than 24 hours. The advantage is more reliable measurement at low concentrations.</a:t>
            </a:r>
            <a:endParaRPr lang="en-US" sz="2000" dirty="0">
              <a:solidFill>
                <a:srgbClr val="0070C0"/>
              </a:solidFill>
            </a:endParaRPr>
          </a:p>
        </p:txBody>
      </p:sp>
      <p:grpSp>
        <p:nvGrpSpPr>
          <p:cNvPr id="10" name="Group 3"/>
          <p:cNvGrpSpPr>
            <a:grpSpLocks noChangeAspect="1"/>
          </p:cNvGrpSpPr>
          <p:nvPr/>
        </p:nvGrpSpPr>
        <p:grpSpPr bwMode="auto">
          <a:xfrm>
            <a:off x="442354" y="6362429"/>
            <a:ext cx="4500798" cy="411137"/>
            <a:chOff x="14858" y="6031800"/>
            <a:chExt cx="7310482" cy="703818"/>
          </a:xfrm>
        </p:grpSpPr>
        <p:pic>
          <p:nvPicPr>
            <p:cNvPr id="1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grpSp>
        <p:nvGrpSpPr>
          <p:cNvPr id="14" name="Group 3"/>
          <p:cNvGrpSpPr>
            <a:grpSpLocks noChangeAspect="1"/>
          </p:cNvGrpSpPr>
          <p:nvPr/>
        </p:nvGrpSpPr>
        <p:grpSpPr bwMode="auto">
          <a:xfrm>
            <a:off x="442354" y="6362429"/>
            <a:ext cx="4500798" cy="411137"/>
            <a:chOff x="14858" y="6031800"/>
            <a:chExt cx="7310482" cy="703818"/>
          </a:xfrm>
        </p:grpSpPr>
        <p:pic>
          <p:nvPicPr>
            <p:cNvPr id="1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7" name="Rectangle 16"/>
          <p:cNvSpPr/>
          <p:nvPr/>
        </p:nvSpPr>
        <p:spPr>
          <a:xfrm>
            <a:off x="522543" y="626855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8931843"/>
      </p:ext>
    </p:extLst>
  </p:cSld>
  <p:clrMapOvr>
    <a:masterClrMapping/>
  </p:clrMapOvr>
  <p:transition spd="med">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493713"/>
            <a:ext cx="91440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    8.1. STATIONS WITH SAMPLING METHODS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307649" y="1833536"/>
            <a:ext cx="8534741" cy="2977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ctr">
              <a:spcBef>
                <a:spcPct val="20000"/>
              </a:spcBef>
              <a:buFont typeface="Arial" charset="0"/>
              <a:buChar char="•"/>
            </a:pPr>
            <a:r>
              <a:rPr lang="en-US" sz="2400" b="1" dirty="0">
                <a:solidFill>
                  <a:schemeClr val="tx2"/>
                </a:solidFill>
              </a:rPr>
              <a:t>Types of sampling</a:t>
            </a:r>
          </a:p>
          <a:p>
            <a:pPr marL="342900" indent="-342900">
              <a:spcBef>
                <a:spcPct val="20000"/>
              </a:spcBef>
              <a:buFont typeface="Arial" charset="0"/>
              <a:buChar char="•"/>
            </a:pPr>
            <a:endParaRPr lang="en-US" sz="2400" b="1" dirty="0">
              <a:solidFill>
                <a:schemeClr val="tx2"/>
              </a:solidFill>
            </a:endParaRPr>
          </a:p>
          <a:p>
            <a:pPr algn="ctr">
              <a:spcBef>
                <a:spcPct val="20000"/>
              </a:spcBef>
            </a:pPr>
            <a:r>
              <a:rPr lang="en-US" sz="2400" dirty="0">
                <a:solidFill>
                  <a:schemeClr val="tx2"/>
                </a:solidFill>
              </a:rPr>
              <a:t>sampling of the air</a:t>
            </a:r>
          </a:p>
          <a:p>
            <a:pPr algn="ctr">
              <a:spcBef>
                <a:spcPct val="20000"/>
              </a:spcBef>
            </a:pPr>
            <a:r>
              <a:rPr lang="en-US" sz="2400" dirty="0">
                <a:solidFill>
                  <a:schemeClr val="tx2"/>
                </a:solidFill>
              </a:rPr>
              <a:t>passive sampling on solid sorbent</a:t>
            </a:r>
          </a:p>
          <a:p>
            <a:pPr algn="ctr">
              <a:spcBef>
                <a:spcPct val="20000"/>
              </a:spcBef>
            </a:pPr>
            <a:r>
              <a:rPr lang="en-US" sz="2400" dirty="0">
                <a:solidFill>
                  <a:schemeClr val="tx2"/>
                </a:solidFill>
              </a:rPr>
              <a:t>active sampling on solid sorbent</a:t>
            </a:r>
          </a:p>
          <a:p>
            <a:pPr algn="ctr">
              <a:spcBef>
                <a:spcPct val="20000"/>
              </a:spcBef>
            </a:pPr>
            <a:r>
              <a:rPr lang="en-US" sz="2400" dirty="0">
                <a:solidFill>
                  <a:schemeClr val="tx2"/>
                </a:solidFill>
              </a:rPr>
              <a:t>active fluid sampling (</a:t>
            </a:r>
            <a:r>
              <a:rPr lang="en-US" sz="2400" dirty="0" err="1">
                <a:solidFill>
                  <a:schemeClr val="tx2"/>
                </a:solidFill>
              </a:rPr>
              <a:t>impinger</a:t>
            </a:r>
            <a:r>
              <a:rPr lang="en-US" sz="2400" dirty="0">
                <a:solidFill>
                  <a:schemeClr val="tx2"/>
                </a:solidFill>
              </a:rPr>
              <a:t>)</a:t>
            </a:r>
          </a:p>
          <a:p>
            <a:pPr algn="ctr">
              <a:spcBef>
                <a:spcPct val="20000"/>
              </a:spcBef>
            </a:pPr>
            <a:r>
              <a:rPr lang="en-US" sz="2400" dirty="0">
                <a:solidFill>
                  <a:schemeClr val="tx2"/>
                </a:solidFill>
              </a:rPr>
              <a:t>sampling on the paper filter</a:t>
            </a:r>
            <a:endParaRPr lang="en-US" sz="2000" dirty="0">
              <a:solidFill>
                <a:srgbClr val="0070C0"/>
              </a:solidFill>
            </a:endParaRPr>
          </a:p>
          <a:p>
            <a:pPr marL="342900" indent="-342900" algn="ctr">
              <a:spcBef>
                <a:spcPct val="20000"/>
              </a:spcBef>
              <a:buFont typeface="Arial" charset="0"/>
              <a:buChar char="•"/>
            </a:pPr>
            <a:endParaRPr lang="hr-HR" sz="2400" b="1" dirty="0">
              <a:solidFill>
                <a:schemeClr val="tx2"/>
              </a:solidFill>
            </a:endParaRPr>
          </a:p>
          <a:p>
            <a:pPr lvl="1" algn="ctr">
              <a:spcBef>
                <a:spcPct val="20000"/>
              </a:spcBef>
            </a:pPr>
            <a:endParaRPr lang="hr-HR" sz="2000" dirty="0">
              <a:solidFill>
                <a:srgbClr val="0070C0"/>
              </a:solidFill>
            </a:endParaRPr>
          </a:p>
        </p:txBody>
      </p:sp>
      <p:grpSp>
        <p:nvGrpSpPr>
          <p:cNvPr id="6" name="Group 5"/>
          <p:cNvGrpSpPr/>
          <p:nvPr/>
        </p:nvGrpSpPr>
        <p:grpSpPr>
          <a:xfrm>
            <a:off x="376239" y="6334443"/>
            <a:ext cx="4566913" cy="439123"/>
            <a:chOff x="71999" y="6334443"/>
            <a:chExt cx="4566913" cy="439123"/>
          </a:xfrm>
        </p:grpSpPr>
        <p:grpSp>
          <p:nvGrpSpPr>
            <p:cNvPr id="14338" name="Group 3"/>
            <p:cNvGrpSpPr>
              <a:grpSpLocks noChangeAspect="1"/>
            </p:cNvGrpSpPr>
            <p:nvPr/>
          </p:nvGrpSpPr>
          <p:grpSpPr bwMode="auto">
            <a:xfrm>
              <a:off x="138114" y="6362429"/>
              <a:ext cx="4500798" cy="411137"/>
              <a:chOff x="14858" y="6031800"/>
              <a:chExt cx="7310482"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Environmental Protection Institute</a:t>
                </a:r>
                <a:endParaRPr lang="hr-HR" sz="1200" dirty="0">
                  <a:latin typeface="Arial Narrow" pitchFamily="34" charset="0"/>
                  <a:cs typeface="+mn-cs"/>
                </a:endParaRP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grpSp>
        <p:nvGrpSpPr>
          <p:cNvPr id="10" name="Group 3"/>
          <p:cNvGrpSpPr>
            <a:grpSpLocks noChangeAspect="1"/>
          </p:cNvGrpSpPr>
          <p:nvPr/>
        </p:nvGrpSpPr>
        <p:grpSpPr bwMode="auto">
          <a:xfrm>
            <a:off x="442354" y="6362429"/>
            <a:ext cx="4500798" cy="411137"/>
            <a:chOff x="14858" y="6031800"/>
            <a:chExt cx="7310482" cy="703818"/>
          </a:xfrm>
        </p:grpSpPr>
        <p:pic>
          <p:nvPicPr>
            <p:cNvPr id="1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grpSp>
        <p:nvGrpSpPr>
          <p:cNvPr id="14" name="Group 3"/>
          <p:cNvGrpSpPr>
            <a:grpSpLocks noChangeAspect="1"/>
          </p:cNvGrpSpPr>
          <p:nvPr/>
        </p:nvGrpSpPr>
        <p:grpSpPr bwMode="auto">
          <a:xfrm>
            <a:off x="442354" y="6362429"/>
            <a:ext cx="4500798" cy="411137"/>
            <a:chOff x="14858" y="6031800"/>
            <a:chExt cx="7310482" cy="703818"/>
          </a:xfrm>
        </p:grpSpPr>
        <p:pic>
          <p:nvPicPr>
            <p:cNvPr id="1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7" name="Rectangle 16"/>
          <p:cNvSpPr/>
          <p:nvPr/>
        </p:nvSpPr>
        <p:spPr>
          <a:xfrm>
            <a:off x="522543" y="626855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32862130"/>
      </p:ext>
    </p:extLst>
  </p:cSld>
  <p:clrMapOvr>
    <a:masterClrMapping/>
  </p:clrMapOvr>
  <p:transition spd="med">
    <p:fade thruBlk="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493713"/>
            <a:ext cx="91440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a:t>
            </a:r>
            <a:r>
              <a:rPr lang="en-GB" sz="2800" b="1" dirty="0" smtClean="0">
                <a:solidFill>
                  <a:schemeClr val="tx2"/>
                </a:solidFill>
                <a:effectLst>
                  <a:glow>
                    <a:srgbClr val="7F7F7F">
                      <a:alpha val="35000"/>
                    </a:srgbClr>
                  </a:glow>
                </a:effectLst>
              </a:rPr>
              <a:t>     </a:t>
            </a:r>
            <a:r>
              <a:rPr lang="hr-HR" sz="2800" b="1" dirty="0" smtClean="0">
                <a:solidFill>
                  <a:schemeClr val="tx2"/>
                </a:solidFill>
                <a:effectLst>
                  <a:glow>
                    <a:srgbClr val="7F7F7F">
                      <a:alpha val="35000"/>
                    </a:srgbClr>
                  </a:glow>
                </a:effectLst>
              </a:rPr>
              <a:t>8.1</a:t>
            </a:r>
            <a:r>
              <a:rPr lang="hr-HR" sz="2800" b="1" dirty="0">
                <a:solidFill>
                  <a:schemeClr val="tx2"/>
                </a:solidFill>
                <a:effectLst>
                  <a:glow>
                    <a:srgbClr val="7F7F7F">
                      <a:alpha val="35000"/>
                    </a:srgbClr>
                  </a:glow>
                </a:effectLst>
              </a:rPr>
              <a:t>. STATIONS WITH MANUAL METHODS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628776"/>
            <a:ext cx="83629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panose="020B0604020202020204" pitchFamily="34" charset="0"/>
              <a:buChar char="•"/>
            </a:pPr>
            <a:r>
              <a:rPr lang="en-GB" sz="2800" b="1" cap="all" dirty="0">
                <a:solidFill>
                  <a:schemeClr val="tx2"/>
                </a:solidFill>
              </a:rPr>
              <a:t>sampling of the air</a:t>
            </a:r>
          </a:p>
          <a:p>
            <a:pPr>
              <a:spcBef>
                <a:spcPct val="20000"/>
              </a:spcBef>
            </a:pPr>
            <a:r>
              <a:rPr lang="en-GB" sz="2400" b="1" dirty="0">
                <a:solidFill>
                  <a:schemeClr val="tx2"/>
                </a:solidFill>
              </a:rPr>
              <a:t>Although it is not used in AQM we mention it because it is often used for sampling in cases of accident (fires, etc.)  This is the simplest way of sampling where the pump is sampling the air into (most often) so-called. </a:t>
            </a:r>
            <a:r>
              <a:rPr lang="en-GB" sz="2400" b="1" dirty="0" err="1">
                <a:solidFill>
                  <a:schemeClr val="tx2"/>
                </a:solidFill>
              </a:rPr>
              <a:t>Tedler</a:t>
            </a:r>
            <a:r>
              <a:rPr lang="en-GB" sz="2400" b="1" dirty="0">
                <a:solidFill>
                  <a:schemeClr val="tx2"/>
                </a:solidFill>
              </a:rPr>
              <a:t> bags, or into the canisters. Saving the sample, in this case, should not be longer than 1-3 days, so it is best way  to get it, as soon as possible, to the laboratory. </a:t>
            </a:r>
          </a:p>
          <a:p>
            <a:pPr>
              <a:spcBef>
                <a:spcPct val="20000"/>
              </a:spcBef>
            </a:pPr>
            <a:r>
              <a:rPr lang="en-GB" sz="2400" b="1" dirty="0" smtClean="0">
                <a:solidFill>
                  <a:schemeClr val="tx2"/>
                </a:solidFill>
              </a:rPr>
              <a:t>These </a:t>
            </a:r>
            <a:r>
              <a:rPr lang="en-GB" sz="2400" b="1" dirty="0">
                <a:solidFill>
                  <a:schemeClr val="tx2"/>
                </a:solidFill>
              </a:rPr>
              <a:t>samples are most often 		</a:t>
            </a:r>
          </a:p>
          <a:p>
            <a:pPr>
              <a:spcBef>
                <a:spcPct val="20000"/>
              </a:spcBef>
            </a:pPr>
            <a:r>
              <a:rPr lang="en-GB" sz="2400" b="1" dirty="0">
                <a:solidFill>
                  <a:schemeClr val="tx2"/>
                </a:solidFill>
              </a:rPr>
              <a:t>analysed by methods of GC-MS.</a:t>
            </a:r>
            <a:endParaRPr lang="en-US" sz="2400" dirty="0">
              <a:solidFill>
                <a:srgbClr val="0070C0"/>
              </a:solidFill>
            </a:endParaRPr>
          </a:p>
          <a:p>
            <a:pPr>
              <a:spcBef>
                <a:spcPct val="20000"/>
              </a:spcBef>
            </a:pPr>
            <a:endParaRPr lang="hr-HR" sz="2000" dirty="0">
              <a:solidFill>
                <a:srgbClr val="0070C0"/>
              </a:solidFill>
            </a:endParaRPr>
          </a:p>
        </p:txBody>
      </p:sp>
      <p:grpSp>
        <p:nvGrpSpPr>
          <p:cNvPr id="6" name="Group 5"/>
          <p:cNvGrpSpPr/>
          <p:nvPr/>
        </p:nvGrpSpPr>
        <p:grpSpPr>
          <a:xfrm>
            <a:off x="376239" y="6334443"/>
            <a:ext cx="4566913" cy="439123"/>
            <a:chOff x="71999" y="6334443"/>
            <a:chExt cx="4566913" cy="439123"/>
          </a:xfrm>
        </p:grpSpPr>
        <p:grpSp>
          <p:nvGrpSpPr>
            <p:cNvPr id="14338" name="Group 3"/>
            <p:cNvGrpSpPr>
              <a:grpSpLocks noChangeAspect="1"/>
            </p:cNvGrpSpPr>
            <p:nvPr/>
          </p:nvGrpSpPr>
          <p:grpSpPr bwMode="auto">
            <a:xfrm>
              <a:off x="138114" y="6362429"/>
              <a:ext cx="4500798" cy="411137"/>
              <a:chOff x="14858" y="6031800"/>
              <a:chExt cx="7310482" cy="703818"/>
            </a:xfrm>
          </p:grpSpPr>
          <p:pic>
            <p:nvPicPr>
              <p:cNvPr id="1434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Environmental Protection Institute</a:t>
                </a:r>
                <a:endParaRPr lang="hr-HR" sz="1200" dirty="0">
                  <a:latin typeface="Arial Narrow" pitchFamily="34" charset="0"/>
                  <a:cs typeface="+mn-cs"/>
                </a:endParaRP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8609" y="4440530"/>
            <a:ext cx="2086610" cy="22773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grpSp>
        <p:nvGrpSpPr>
          <p:cNvPr id="15" name="Group 3"/>
          <p:cNvGrpSpPr>
            <a:grpSpLocks noChangeAspect="1"/>
          </p:cNvGrpSpPr>
          <p:nvPr/>
        </p:nvGrpSpPr>
        <p:grpSpPr bwMode="auto">
          <a:xfrm>
            <a:off x="442354" y="6362429"/>
            <a:ext cx="4500798" cy="411137"/>
            <a:chOff x="14858" y="6031800"/>
            <a:chExt cx="7310482" cy="703818"/>
          </a:xfrm>
        </p:grpSpPr>
        <p:pic>
          <p:nvPicPr>
            <p:cNvPr id="1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8" name="Rectangle 17"/>
          <p:cNvSpPr/>
          <p:nvPr/>
        </p:nvSpPr>
        <p:spPr>
          <a:xfrm>
            <a:off x="522543" y="626855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4397611"/>
      </p:ext>
    </p:extLst>
  </p:cSld>
  <p:clrMapOvr>
    <a:masterClrMapping/>
  </p:clrMapOvr>
  <p:transition spd="med">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203888"/>
            <a:ext cx="91440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a:t>
            </a:r>
            <a:r>
              <a:rPr lang="en-GB" sz="2800" b="1" dirty="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8.1. STATIONS WITH MANUAL METHODS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79440" y="971560"/>
            <a:ext cx="83629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en-GB" sz="2400" b="1" dirty="0" smtClean="0">
                <a:solidFill>
                  <a:schemeClr val="tx2"/>
                </a:solidFill>
              </a:rPr>
              <a:t>P</a:t>
            </a:r>
            <a:r>
              <a:rPr lang="hr-HR" sz="2400" b="1" dirty="0" err="1" smtClean="0">
                <a:solidFill>
                  <a:schemeClr val="tx2"/>
                </a:solidFill>
              </a:rPr>
              <a:t>assive</a:t>
            </a:r>
            <a:r>
              <a:rPr lang="hr-HR" sz="2400" b="1" dirty="0" smtClean="0">
                <a:solidFill>
                  <a:schemeClr val="tx2"/>
                </a:solidFill>
              </a:rPr>
              <a:t> </a:t>
            </a:r>
            <a:r>
              <a:rPr lang="hr-HR" sz="2400" b="1" dirty="0" err="1">
                <a:solidFill>
                  <a:schemeClr val="tx2"/>
                </a:solidFill>
              </a:rPr>
              <a:t>sampling</a:t>
            </a:r>
            <a:r>
              <a:rPr lang="hr-HR" sz="2400" b="1" dirty="0">
                <a:solidFill>
                  <a:schemeClr val="tx2"/>
                </a:solidFill>
              </a:rPr>
              <a:t> on </a:t>
            </a:r>
            <a:r>
              <a:rPr lang="hr-HR" sz="2400" b="1" dirty="0" err="1">
                <a:solidFill>
                  <a:schemeClr val="tx2"/>
                </a:solidFill>
              </a:rPr>
              <a:t>solid</a:t>
            </a:r>
            <a:r>
              <a:rPr lang="hr-HR" sz="2400" b="1" dirty="0">
                <a:solidFill>
                  <a:schemeClr val="tx2"/>
                </a:solidFill>
              </a:rPr>
              <a:t> </a:t>
            </a:r>
            <a:r>
              <a:rPr lang="hr-HR" sz="2400" b="1" dirty="0" err="1">
                <a:solidFill>
                  <a:schemeClr val="tx2"/>
                </a:solidFill>
              </a:rPr>
              <a:t>sorbent</a:t>
            </a:r>
            <a:endParaRPr lang="hr-HR" sz="2400" b="1" dirty="0">
              <a:solidFill>
                <a:schemeClr val="tx2"/>
              </a:solidFill>
            </a:endParaRPr>
          </a:p>
          <a:p>
            <a:pPr lvl="1">
              <a:spcBef>
                <a:spcPct val="20000"/>
              </a:spcBef>
            </a:pPr>
            <a:r>
              <a:rPr lang="en-GB" sz="2000" dirty="0">
                <a:solidFill>
                  <a:srgbClr val="0070C0"/>
                </a:solidFill>
              </a:rPr>
              <a:t>Air is sampled on a separate </a:t>
            </a:r>
            <a:r>
              <a:rPr lang="en-GB" sz="2000" dirty="0" smtClean="0">
                <a:solidFill>
                  <a:srgbClr val="0070C0"/>
                </a:solidFill>
              </a:rPr>
              <a:t>solid surface adapted to the pollutant which has to be sampled. Pollutant</a:t>
            </a:r>
            <a:r>
              <a:rPr lang="en-GB" sz="2000" dirty="0">
                <a:solidFill>
                  <a:srgbClr val="0070C0"/>
                </a:solidFill>
              </a:rPr>
              <a:t>. The substance enters </a:t>
            </a:r>
            <a:r>
              <a:rPr lang="en-GB" sz="2000" dirty="0" smtClean="0">
                <a:solidFill>
                  <a:srgbClr val="0070C0"/>
                </a:solidFill>
              </a:rPr>
              <a:t>through passive </a:t>
            </a:r>
            <a:r>
              <a:rPr lang="en-GB" sz="2000" dirty="0">
                <a:solidFill>
                  <a:srgbClr val="0070C0"/>
                </a:solidFill>
              </a:rPr>
              <a:t>diffusion and adsorbs on the </a:t>
            </a:r>
            <a:r>
              <a:rPr lang="en-GB" sz="2000" dirty="0" smtClean="0">
                <a:solidFill>
                  <a:srgbClr val="0070C0"/>
                </a:solidFill>
              </a:rPr>
              <a:t>surface. Later </a:t>
            </a:r>
            <a:r>
              <a:rPr lang="en-GB" sz="2000" dirty="0">
                <a:solidFill>
                  <a:srgbClr val="0070C0"/>
                </a:solidFill>
              </a:rPr>
              <a:t>in the </a:t>
            </a:r>
            <a:r>
              <a:rPr lang="en-GB" sz="2000" dirty="0" smtClean="0">
                <a:solidFill>
                  <a:srgbClr val="0070C0"/>
                </a:solidFill>
              </a:rPr>
              <a:t>laboratory, </a:t>
            </a:r>
            <a:r>
              <a:rPr lang="en-GB" sz="2000" dirty="0">
                <a:solidFill>
                  <a:srgbClr val="0070C0"/>
                </a:solidFill>
              </a:rPr>
              <a:t>a variety of methods </a:t>
            </a:r>
            <a:r>
              <a:rPr lang="en-GB" sz="2000" dirty="0" smtClean="0">
                <a:solidFill>
                  <a:srgbClr val="0070C0"/>
                </a:solidFill>
              </a:rPr>
              <a:t>have been using for desorption of the substance and determine </a:t>
            </a:r>
            <a:r>
              <a:rPr lang="en-GB" sz="2000" dirty="0">
                <a:solidFill>
                  <a:srgbClr val="0070C0"/>
                </a:solidFill>
              </a:rPr>
              <a:t>its concentration in the sample. Some EU member countries (Austria</a:t>
            </a:r>
            <a:r>
              <a:rPr lang="en-GB" sz="2000" dirty="0" smtClean="0">
                <a:solidFill>
                  <a:srgbClr val="0070C0"/>
                </a:solidFill>
              </a:rPr>
              <a:t>), </a:t>
            </a:r>
            <a:r>
              <a:rPr lang="en-GB" sz="2000" dirty="0">
                <a:solidFill>
                  <a:srgbClr val="0070C0"/>
                </a:solidFill>
              </a:rPr>
              <a:t>in this way, </a:t>
            </a:r>
            <a:r>
              <a:rPr lang="en-GB" sz="2000" dirty="0" smtClean="0">
                <a:solidFill>
                  <a:srgbClr val="0070C0"/>
                </a:solidFill>
              </a:rPr>
              <a:t>measure </a:t>
            </a:r>
            <a:r>
              <a:rPr lang="en-GB" sz="2000" dirty="0">
                <a:solidFill>
                  <a:srgbClr val="0070C0"/>
                </a:solidFill>
              </a:rPr>
              <a:t>the concentration of benzene </a:t>
            </a:r>
            <a:r>
              <a:rPr lang="en-GB" sz="2000" dirty="0" smtClean="0">
                <a:solidFill>
                  <a:srgbClr val="0070C0"/>
                </a:solidFill>
              </a:rPr>
              <a:t>and very often this method is </a:t>
            </a:r>
            <a:r>
              <a:rPr lang="en-GB" sz="2000" dirty="0">
                <a:solidFill>
                  <a:srgbClr val="0070C0"/>
                </a:solidFill>
              </a:rPr>
              <a:t>used for research </a:t>
            </a:r>
            <a:r>
              <a:rPr lang="en-GB" sz="2000" dirty="0" smtClean="0">
                <a:solidFill>
                  <a:srgbClr val="0070C0"/>
                </a:solidFill>
              </a:rPr>
              <a:t>of fugitive emissions with </a:t>
            </a:r>
            <a:r>
              <a:rPr lang="en-GB" sz="2000" dirty="0">
                <a:solidFill>
                  <a:srgbClr val="0070C0"/>
                </a:solidFill>
              </a:rPr>
              <a:t>unpleasant smells on the border of the property. </a:t>
            </a:r>
            <a:r>
              <a:rPr lang="en-GB" sz="2000" dirty="0" smtClean="0">
                <a:solidFill>
                  <a:srgbClr val="0070C0"/>
                </a:solidFill>
              </a:rPr>
              <a:t>In Croatia we almost do not use this method in AQM, more </a:t>
            </a:r>
            <a:r>
              <a:rPr lang="en-GB" sz="2000" dirty="0">
                <a:solidFill>
                  <a:srgbClr val="0070C0"/>
                </a:solidFill>
              </a:rPr>
              <a:t>often in the work environment.</a:t>
            </a:r>
            <a:endParaRPr lang="hr-HR" sz="2000" dirty="0">
              <a:solidFill>
                <a:srgbClr val="0070C0"/>
              </a:solidFill>
            </a:endParaRPr>
          </a:p>
        </p:txBody>
      </p:sp>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9962" y="4293321"/>
            <a:ext cx="4950188" cy="1745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2581" y="4443027"/>
            <a:ext cx="1990619" cy="1524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oup 5"/>
          <p:cNvGrpSpPr/>
          <p:nvPr/>
        </p:nvGrpSpPr>
        <p:grpSpPr>
          <a:xfrm>
            <a:off x="376239" y="6334443"/>
            <a:ext cx="4566913" cy="439123"/>
            <a:chOff x="71999" y="6334443"/>
            <a:chExt cx="4566913" cy="439123"/>
          </a:xfrm>
        </p:grpSpPr>
        <p:grpSp>
          <p:nvGrpSpPr>
            <p:cNvPr id="14338" name="Group 3"/>
            <p:cNvGrpSpPr>
              <a:grpSpLocks noChangeAspect="1"/>
            </p:cNvGrpSpPr>
            <p:nvPr/>
          </p:nvGrpSpPr>
          <p:grpSpPr bwMode="auto">
            <a:xfrm>
              <a:off x="138114" y="6362429"/>
              <a:ext cx="4500798" cy="411137"/>
              <a:chOff x="14858" y="6031800"/>
              <a:chExt cx="7310482" cy="703818"/>
            </a:xfrm>
          </p:grpSpPr>
          <p:pic>
            <p:nvPicPr>
              <p:cNvPr id="1434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Environmental Protection Institute</a:t>
                </a:r>
                <a:endParaRPr lang="hr-HR" sz="1200" dirty="0">
                  <a:latin typeface="Arial Narrow" pitchFamily="34" charset="0"/>
                  <a:cs typeface="+mn-cs"/>
                </a:endParaRP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grpSp>
        <p:nvGrpSpPr>
          <p:cNvPr id="15" name="Group 3"/>
          <p:cNvGrpSpPr>
            <a:grpSpLocks noChangeAspect="1"/>
          </p:cNvGrpSpPr>
          <p:nvPr/>
        </p:nvGrpSpPr>
        <p:grpSpPr bwMode="auto">
          <a:xfrm>
            <a:off x="442354" y="6362429"/>
            <a:ext cx="4500798" cy="411137"/>
            <a:chOff x="14858" y="6031800"/>
            <a:chExt cx="7310482" cy="703818"/>
          </a:xfrm>
        </p:grpSpPr>
        <p:pic>
          <p:nvPicPr>
            <p:cNvPr id="16"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8" name="Rectangle 17"/>
          <p:cNvSpPr/>
          <p:nvPr/>
        </p:nvSpPr>
        <p:spPr>
          <a:xfrm>
            <a:off x="522543" y="626855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00145769"/>
      </p:ext>
    </p:extLst>
  </p:cSld>
  <p:clrMapOvr>
    <a:masterClrMapping/>
  </p:clrMapOvr>
  <p:transition spd="med">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493713"/>
            <a:ext cx="91440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a:t>
            </a:r>
            <a:r>
              <a:rPr lang="en-GB" sz="2800" b="1" dirty="0" smtClean="0">
                <a:solidFill>
                  <a:schemeClr val="tx2"/>
                </a:solidFill>
                <a:effectLst>
                  <a:glow>
                    <a:srgbClr val="7F7F7F">
                      <a:alpha val="35000"/>
                    </a:srgbClr>
                  </a:glow>
                </a:effectLst>
              </a:rPr>
              <a:t>        </a:t>
            </a:r>
            <a:r>
              <a:rPr lang="hr-HR" sz="2800" b="1" dirty="0" smtClean="0">
                <a:solidFill>
                  <a:schemeClr val="tx2"/>
                </a:solidFill>
                <a:effectLst>
                  <a:glow>
                    <a:srgbClr val="7F7F7F">
                      <a:alpha val="35000"/>
                    </a:srgbClr>
                  </a:glow>
                </a:effectLst>
              </a:rPr>
              <a:t>8.1</a:t>
            </a:r>
            <a:r>
              <a:rPr lang="hr-HR" sz="2800" b="1" dirty="0">
                <a:solidFill>
                  <a:schemeClr val="tx2"/>
                </a:solidFill>
                <a:effectLst>
                  <a:glow>
                    <a:srgbClr val="7F7F7F">
                      <a:alpha val="35000"/>
                    </a:srgbClr>
                  </a:glow>
                </a:effectLst>
              </a:rPr>
              <a:t>. STATIONS WITH MANUAL METHODS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628776"/>
            <a:ext cx="83629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en-GB" sz="2400" b="1" dirty="0" smtClean="0">
                <a:solidFill>
                  <a:schemeClr val="tx2"/>
                </a:solidFill>
              </a:rPr>
              <a:t>Active </a:t>
            </a:r>
            <a:r>
              <a:rPr lang="en-GB" sz="2400" b="1" dirty="0">
                <a:solidFill>
                  <a:schemeClr val="tx2"/>
                </a:solidFill>
              </a:rPr>
              <a:t>sampling on solid sorbent</a:t>
            </a:r>
          </a:p>
          <a:p>
            <a:pPr lvl="1">
              <a:spcBef>
                <a:spcPct val="20000"/>
              </a:spcBef>
            </a:pPr>
            <a:r>
              <a:rPr lang="en-GB" sz="2000" dirty="0">
                <a:solidFill>
                  <a:srgbClr val="0070C0"/>
                </a:solidFill>
              </a:rPr>
              <a:t>With this method, air is actively </a:t>
            </a:r>
            <a:r>
              <a:rPr lang="en-GB" sz="2000" dirty="0" smtClean="0">
                <a:solidFill>
                  <a:srgbClr val="0070C0"/>
                </a:solidFill>
              </a:rPr>
              <a:t>pumped through </a:t>
            </a:r>
            <a:r>
              <a:rPr lang="en-GB" sz="2000" dirty="0">
                <a:solidFill>
                  <a:srgbClr val="0070C0"/>
                </a:solidFill>
              </a:rPr>
              <a:t>tanks containing more or less specific adsorbent to </a:t>
            </a:r>
            <a:r>
              <a:rPr lang="en-GB" sz="2000" dirty="0" smtClean="0">
                <a:solidFill>
                  <a:srgbClr val="0070C0"/>
                </a:solidFill>
              </a:rPr>
              <a:t>one pollutant or </a:t>
            </a:r>
            <a:r>
              <a:rPr lang="en-GB" sz="2000" dirty="0">
                <a:solidFill>
                  <a:srgbClr val="0070C0"/>
                </a:solidFill>
              </a:rPr>
              <a:t>a group of compounds (</a:t>
            </a:r>
            <a:r>
              <a:rPr lang="en-GB" sz="2000" dirty="0" err="1">
                <a:solidFill>
                  <a:srgbClr val="0070C0"/>
                </a:solidFill>
              </a:rPr>
              <a:t>eg</a:t>
            </a:r>
            <a:r>
              <a:rPr lang="en-GB" sz="2000" dirty="0">
                <a:solidFill>
                  <a:srgbClr val="0070C0"/>
                </a:solidFill>
              </a:rPr>
              <a:t>. VOC, </a:t>
            </a:r>
            <a:r>
              <a:rPr lang="en-GB" sz="2000" dirty="0" err="1" smtClean="0">
                <a:solidFill>
                  <a:srgbClr val="0070C0"/>
                </a:solidFill>
              </a:rPr>
              <a:t>merkaptans</a:t>
            </a:r>
            <a:r>
              <a:rPr lang="en-GB" sz="2000" dirty="0" smtClean="0">
                <a:solidFill>
                  <a:srgbClr val="0070C0"/>
                </a:solidFill>
              </a:rPr>
              <a:t>, </a:t>
            </a:r>
            <a:r>
              <a:rPr lang="en-GB" sz="2000" dirty="0">
                <a:solidFill>
                  <a:srgbClr val="0070C0"/>
                </a:solidFill>
              </a:rPr>
              <a:t>etc.). The passage of air through the adsorbent </a:t>
            </a:r>
            <a:r>
              <a:rPr lang="en-GB" sz="2000" dirty="0" smtClean="0">
                <a:solidFill>
                  <a:srgbClr val="0070C0"/>
                </a:solidFill>
              </a:rPr>
              <a:t>causes a </a:t>
            </a:r>
            <a:r>
              <a:rPr lang="en-GB" sz="2000" dirty="0">
                <a:solidFill>
                  <a:srgbClr val="0070C0"/>
                </a:solidFill>
              </a:rPr>
              <a:t>chemical </a:t>
            </a:r>
            <a:r>
              <a:rPr lang="en-GB" sz="2000" dirty="0" smtClean="0">
                <a:solidFill>
                  <a:srgbClr val="0070C0"/>
                </a:solidFill>
              </a:rPr>
              <a:t>reaction sampled chemical </a:t>
            </a:r>
            <a:r>
              <a:rPr lang="en-GB" sz="2000" dirty="0">
                <a:solidFill>
                  <a:srgbClr val="0070C0"/>
                </a:solidFill>
              </a:rPr>
              <a:t>compound and </a:t>
            </a:r>
            <a:r>
              <a:rPr lang="en-GB" sz="2000" dirty="0" smtClean="0">
                <a:solidFill>
                  <a:srgbClr val="0070C0"/>
                </a:solidFill>
              </a:rPr>
              <a:t>adsorbent. </a:t>
            </a:r>
            <a:r>
              <a:rPr lang="en-GB" sz="2000" dirty="0">
                <a:solidFill>
                  <a:srgbClr val="0070C0"/>
                </a:solidFill>
              </a:rPr>
              <a:t>Later, different methods will be </a:t>
            </a:r>
            <a:r>
              <a:rPr lang="en-GB" sz="2000" dirty="0" smtClean="0">
                <a:solidFill>
                  <a:srgbClr val="0070C0"/>
                </a:solidFill>
              </a:rPr>
              <a:t>used for desorption and determine of pollutant content. For </a:t>
            </a:r>
            <a:r>
              <a:rPr lang="en-GB" sz="2000" dirty="0">
                <a:solidFill>
                  <a:srgbClr val="0070C0"/>
                </a:solidFill>
              </a:rPr>
              <a:t>this method of sampling it is necessary to have reliable pump and traceable flow meter (volume) of </a:t>
            </a:r>
            <a:r>
              <a:rPr lang="en-GB" sz="2000" dirty="0" smtClean="0">
                <a:solidFill>
                  <a:srgbClr val="0070C0"/>
                </a:solidFill>
              </a:rPr>
              <a:t>the sampled air</a:t>
            </a:r>
            <a:r>
              <a:rPr lang="en-GB" sz="2000" dirty="0">
                <a:solidFill>
                  <a:srgbClr val="0070C0"/>
                </a:solidFill>
              </a:rPr>
              <a:t>.</a:t>
            </a:r>
            <a:endParaRPr lang="hr-HR" sz="2000" dirty="0">
              <a:solidFill>
                <a:srgbClr val="0070C0"/>
              </a:solidFill>
            </a:endParaRPr>
          </a:p>
        </p:txBody>
      </p:sp>
      <p:grpSp>
        <p:nvGrpSpPr>
          <p:cNvPr id="6" name="Group 5"/>
          <p:cNvGrpSpPr/>
          <p:nvPr/>
        </p:nvGrpSpPr>
        <p:grpSpPr>
          <a:xfrm>
            <a:off x="376239" y="6334443"/>
            <a:ext cx="4566913" cy="439123"/>
            <a:chOff x="71999" y="6334443"/>
            <a:chExt cx="4566913" cy="439123"/>
          </a:xfrm>
        </p:grpSpPr>
        <p:grpSp>
          <p:nvGrpSpPr>
            <p:cNvPr id="14338" name="Group 3"/>
            <p:cNvGrpSpPr>
              <a:grpSpLocks noChangeAspect="1"/>
            </p:cNvGrpSpPr>
            <p:nvPr/>
          </p:nvGrpSpPr>
          <p:grpSpPr bwMode="auto">
            <a:xfrm>
              <a:off x="138114" y="6362429"/>
              <a:ext cx="4500798" cy="411137"/>
              <a:chOff x="14858" y="6031800"/>
              <a:chExt cx="7310482"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Environmental Protection Institute</a:t>
                </a:r>
                <a:endParaRPr lang="hr-HR" sz="1200" dirty="0">
                  <a:latin typeface="Arial Narrow" pitchFamily="34" charset="0"/>
                  <a:cs typeface="+mn-cs"/>
                </a:endParaRP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3365" y="4658493"/>
            <a:ext cx="3871913" cy="20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2524" y="4535218"/>
            <a:ext cx="4526165" cy="16410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grpSp>
        <p:nvGrpSpPr>
          <p:cNvPr id="15" name="Group 3"/>
          <p:cNvGrpSpPr>
            <a:grpSpLocks noChangeAspect="1"/>
          </p:cNvGrpSpPr>
          <p:nvPr/>
        </p:nvGrpSpPr>
        <p:grpSpPr bwMode="auto">
          <a:xfrm>
            <a:off x="442354" y="6362429"/>
            <a:ext cx="4500798" cy="411137"/>
            <a:chOff x="14858" y="6031800"/>
            <a:chExt cx="7310482" cy="703818"/>
          </a:xfrm>
        </p:grpSpPr>
        <p:pic>
          <p:nvPicPr>
            <p:cNvPr id="1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8" name="Rectangle 17"/>
          <p:cNvSpPr/>
          <p:nvPr/>
        </p:nvSpPr>
        <p:spPr>
          <a:xfrm>
            <a:off x="522543" y="626855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46670882"/>
      </p:ext>
    </p:extLst>
  </p:cSld>
  <p:clrMapOvr>
    <a:masterClrMapping/>
  </p:clrMapOvr>
  <p:transition spd="med">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493713"/>
            <a:ext cx="91440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a:t>
            </a:r>
            <a:r>
              <a:rPr lang="en-GB" sz="2800" b="1" dirty="0" smtClean="0">
                <a:solidFill>
                  <a:schemeClr val="tx2"/>
                </a:solidFill>
                <a:effectLst>
                  <a:glow>
                    <a:srgbClr val="7F7F7F">
                      <a:alpha val="35000"/>
                    </a:srgbClr>
                  </a:glow>
                </a:effectLst>
              </a:rPr>
              <a:t>    </a:t>
            </a:r>
            <a:r>
              <a:rPr lang="hr-HR" sz="2800" b="1" dirty="0" smtClean="0">
                <a:solidFill>
                  <a:schemeClr val="tx2"/>
                </a:solidFill>
                <a:effectLst>
                  <a:glow>
                    <a:srgbClr val="7F7F7F">
                      <a:alpha val="35000"/>
                    </a:srgbClr>
                  </a:glow>
                </a:effectLst>
              </a:rPr>
              <a:t>8.1</a:t>
            </a:r>
            <a:r>
              <a:rPr lang="hr-HR" sz="2800" b="1" dirty="0">
                <a:solidFill>
                  <a:schemeClr val="tx2"/>
                </a:solidFill>
                <a:effectLst>
                  <a:glow>
                    <a:srgbClr val="7F7F7F">
                      <a:alpha val="35000"/>
                    </a:srgbClr>
                  </a:glow>
                </a:effectLst>
              </a:rPr>
              <a:t>. STATIONS WITH MANUAL METHODS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628776"/>
            <a:ext cx="83629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en-GB" sz="2400" b="1" dirty="0">
                <a:solidFill>
                  <a:schemeClr val="tx2"/>
                </a:solidFill>
              </a:rPr>
              <a:t>Active sampling on solid </a:t>
            </a:r>
            <a:r>
              <a:rPr lang="en-GB" sz="2400" b="1" dirty="0" smtClean="0">
                <a:solidFill>
                  <a:schemeClr val="tx2"/>
                </a:solidFill>
              </a:rPr>
              <a:t>sorbent</a:t>
            </a:r>
            <a:r>
              <a:rPr lang="hr-HR" sz="2400" b="1" dirty="0" smtClean="0">
                <a:solidFill>
                  <a:schemeClr val="tx2"/>
                </a:solidFill>
              </a:rPr>
              <a:t> </a:t>
            </a:r>
            <a:endParaRPr lang="hr-HR" sz="2400" b="1" dirty="0">
              <a:solidFill>
                <a:schemeClr val="tx2"/>
              </a:solidFill>
            </a:endParaRPr>
          </a:p>
          <a:p>
            <a:pPr lvl="1">
              <a:spcBef>
                <a:spcPct val="20000"/>
              </a:spcBef>
            </a:pPr>
            <a:r>
              <a:rPr lang="en-GB" sz="2000" dirty="0">
                <a:solidFill>
                  <a:srgbClr val="0070C0"/>
                </a:solidFill>
              </a:rPr>
              <a:t>For different pollutants, there are different methods developed with the specific </a:t>
            </a:r>
            <a:r>
              <a:rPr lang="en-GB" sz="2000" dirty="0" err="1" smtClean="0">
                <a:solidFill>
                  <a:srgbClr val="0070C0"/>
                </a:solidFill>
              </a:rPr>
              <a:t>adsorbens</a:t>
            </a:r>
            <a:r>
              <a:rPr lang="en-GB" sz="2000" dirty="0" smtClean="0">
                <a:solidFill>
                  <a:srgbClr val="0070C0"/>
                </a:solidFill>
              </a:rPr>
              <a:t> and </a:t>
            </a:r>
            <a:r>
              <a:rPr lang="en-GB" sz="2000" dirty="0">
                <a:solidFill>
                  <a:srgbClr val="0070C0"/>
                </a:solidFill>
              </a:rPr>
              <a:t>a known percentage of adsorption </a:t>
            </a:r>
            <a:r>
              <a:rPr lang="en-GB" sz="2000" dirty="0" smtClean="0">
                <a:solidFill>
                  <a:srgbClr val="0070C0"/>
                </a:solidFill>
              </a:rPr>
              <a:t>(efficiency). </a:t>
            </a:r>
            <a:r>
              <a:rPr lang="en-GB" sz="2000" dirty="0">
                <a:solidFill>
                  <a:srgbClr val="0070C0"/>
                </a:solidFill>
              </a:rPr>
              <a:t>The most popular method used this kind of sampling is the reference method for the measurement of benzene in the air the HRN EN 14662-1 – </a:t>
            </a:r>
            <a:r>
              <a:rPr lang="en-GB" sz="2000" dirty="0" smtClean="0">
                <a:solidFill>
                  <a:srgbClr val="0070C0"/>
                </a:solidFill>
              </a:rPr>
              <a:t>Measurement </a:t>
            </a:r>
            <a:r>
              <a:rPr lang="en-GB" sz="2000" dirty="0">
                <a:solidFill>
                  <a:srgbClr val="0070C0"/>
                </a:solidFill>
              </a:rPr>
              <a:t>of concentrations of benzene – part 1: Sampling </a:t>
            </a:r>
            <a:r>
              <a:rPr lang="en-GB" sz="2000" dirty="0" smtClean="0">
                <a:solidFill>
                  <a:srgbClr val="0070C0"/>
                </a:solidFill>
              </a:rPr>
              <a:t>with suction  and </a:t>
            </a:r>
            <a:r>
              <a:rPr lang="en-GB" sz="2000" dirty="0">
                <a:solidFill>
                  <a:srgbClr val="0070C0"/>
                </a:solidFill>
              </a:rPr>
              <a:t>thermal </a:t>
            </a:r>
            <a:r>
              <a:rPr lang="en-GB" sz="2000" dirty="0" smtClean="0">
                <a:solidFill>
                  <a:srgbClr val="0070C0"/>
                </a:solidFill>
              </a:rPr>
              <a:t>desorption </a:t>
            </a:r>
            <a:r>
              <a:rPr lang="en-GB" sz="2000" dirty="0">
                <a:solidFill>
                  <a:srgbClr val="0070C0"/>
                </a:solidFill>
              </a:rPr>
              <a:t>and analysis of gas chromatography</a:t>
            </a:r>
            <a:endParaRPr lang="hr-HR" sz="2000" b="1" dirty="0">
              <a:solidFill>
                <a:srgbClr val="0070C0"/>
              </a:solidFill>
            </a:endParaRPr>
          </a:p>
        </p:txBody>
      </p:sp>
      <p:grpSp>
        <p:nvGrpSpPr>
          <p:cNvPr id="6" name="Group 5"/>
          <p:cNvGrpSpPr/>
          <p:nvPr/>
        </p:nvGrpSpPr>
        <p:grpSpPr>
          <a:xfrm>
            <a:off x="376239" y="6334443"/>
            <a:ext cx="4566913" cy="439123"/>
            <a:chOff x="71999" y="6334443"/>
            <a:chExt cx="4566913" cy="439123"/>
          </a:xfrm>
        </p:grpSpPr>
        <p:grpSp>
          <p:nvGrpSpPr>
            <p:cNvPr id="14338" name="Group 3"/>
            <p:cNvGrpSpPr>
              <a:grpSpLocks noChangeAspect="1"/>
            </p:cNvGrpSpPr>
            <p:nvPr/>
          </p:nvGrpSpPr>
          <p:grpSpPr bwMode="auto">
            <a:xfrm>
              <a:off x="138114" y="6362429"/>
              <a:ext cx="4500798" cy="411137"/>
              <a:chOff x="14858" y="6031800"/>
              <a:chExt cx="7310482"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Environmental Protection Institute</a:t>
                </a:r>
                <a:endParaRPr lang="hr-HR" sz="1200" dirty="0">
                  <a:latin typeface="Arial Narrow" pitchFamily="34" charset="0"/>
                  <a:cs typeface="+mn-cs"/>
                </a:endParaRP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8675" y="3955593"/>
            <a:ext cx="3411256" cy="2267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731" y="4315626"/>
            <a:ext cx="3923589" cy="13497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grpSp>
        <p:nvGrpSpPr>
          <p:cNvPr id="15" name="Group 3"/>
          <p:cNvGrpSpPr>
            <a:grpSpLocks noChangeAspect="1"/>
          </p:cNvGrpSpPr>
          <p:nvPr/>
        </p:nvGrpSpPr>
        <p:grpSpPr bwMode="auto">
          <a:xfrm>
            <a:off x="442354" y="6362429"/>
            <a:ext cx="4500798" cy="411137"/>
            <a:chOff x="14858" y="6031800"/>
            <a:chExt cx="7310482" cy="703818"/>
          </a:xfrm>
        </p:grpSpPr>
        <p:pic>
          <p:nvPicPr>
            <p:cNvPr id="1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8" name="Rectangle 17"/>
          <p:cNvSpPr/>
          <p:nvPr/>
        </p:nvSpPr>
        <p:spPr>
          <a:xfrm>
            <a:off x="522543" y="626855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95674373"/>
      </p:ext>
    </p:extLst>
  </p:cSld>
  <p:clrMapOvr>
    <a:masterClrMapping/>
  </p:clrMapOvr>
  <p:transition spd="med">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493713"/>
            <a:ext cx="91440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a:t>
            </a:r>
            <a:r>
              <a:rPr lang="en-GB" sz="2800" b="1" dirty="0" smtClean="0">
                <a:solidFill>
                  <a:schemeClr val="tx2"/>
                </a:solidFill>
                <a:effectLst>
                  <a:glow>
                    <a:srgbClr val="7F7F7F">
                      <a:alpha val="35000"/>
                    </a:srgbClr>
                  </a:glow>
                </a:effectLst>
              </a:rPr>
              <a:t>  </a:t>
            </a:r>
            <a:r>
              <a:rPr lang="hr-HR" sz="2800" b="1" dirty="0" smtClean="0">
                <a:solidFill>
                  <a:schemeClr val="tx2"/>
                </a:solidFill>
                <a:effectLst>
                  <a:glow>
                    <a:srgbClr val="7F7F7F">
                      <a:alpha val="35000"/>
                    </a:srgbClr>
                  </a:glow>
                </a:effectLst>
              </a:rPr>
              <a:t>8.1</a:t>
            </a:r>
            <a:r>
              <a:rPr lang="hr-HR" sz="2800" b="1" dirty="0">
                <a:solidFill>
                  <a:schemeClr val="tx2"/>
                </a:solidFill>
                <a:effectLst>
                  <a:glow>
                    <a:srgbClr val="7F7F7F">
                      <a:alpha val="35000"/>
                    </a:srgbClr>
                  </a:glow>
                </a:effectLst>
              </a:rPr>
              <a:t>. STATIONS WITH MANUAL METHODS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628776"/>
            <a:ext cx="83629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panose="020B0604020202020204" pitchFamily="34" charset="0"/>
              <a:buChar char="•"/>
            </a:pPr>
            <a:r>
              <a:rPr lang="en-US" sz="2400" b="1" dirty="0" smtClean="0">
                <a:solidFill>
                  <a:schemeClr val="tx2"/>
                </a:solidFill>
              </a:rPr>
              <a:t>Active </a:t>
            </a:r>
            <a:r>
              <a:rPr lang="en-US" sz="2400" b="1" dirty="0">
                <a:solidFill>
                  <a:schemeClr val="tx2"/>
                </a:solidFill>
              </a:rPr>
              <a:t>fluid sampling (</a:t>
            </a:r>
            <a:r>
              <a:rPr lang="en-US" sz="2400" b="1" dirty="0" err="1" smtClean="0">
                <a:solidFill>
                  <a:schemeClr val="tx2"/>
                </a:solidFill>
              </a:rPr>
              <a:t>impinger</a:t>
            </a:r>
            <a:r>
              <a:rPr lang="en-US" sz="2400" b="1" dirty="0" smtClean="0">
                <a:solidFill>
                  <a:schemeClr val="tx2"/>
                </a:solidFill>
              </a:rPr>
              <a:t>)</a:t>
            </a:r>
          </a:p>
          <a:p>
            <a:pPr>
              <a:spcBef>
                <a:spcPct val="20000"/>
              </a:spcBef>
            </a:pPr>
            <a:r>
              <a:rPr lang="en-GB" sz="2000" dirty="0">
                <a:solidFill>
                  <a:srgbClr val="0070C0"/>
                </a:solidFill>
              </a:rPr>
              <a:t>This method is very similar to the active sampling on solid </a:t>
            </a:r>
            <a:r>
              <a:rPr lang="en-GB" sz="2000" dirty="0" smtClean="0">
                <a:solidFill>
                  <a:srgbClr val="0070C0"/>
                </a:solidFill>
              </a:rPr>
              <a:t>sorbent. Air </a:t>
            </a:r>
            <a:r>
              <a:rPr lang="en-GB" sz="2000" dirty="0">
                <a:solidFill>
                  <a:srgbClr val="0070C0"/>
                </a:solidFill>
              </a:rPr>
              <a:t>only passes through the liquid located in the specially designed cylinder (</a:t>
            </a:r>
            <a:r>
              <a:rPr lang="en-GB" sz="2000" dirty="0" err="1" smtClean="0">
                <a:solidFill>
                  <a:srgbClr val="0070C0"/>
                </a:solidFill>
              </a:rPr>
              <a:t>impinger</a:t>
            </a:r>
            <a:r>
              <a:rPr lang="en-GB" sz="2000" dirty="0">
                <a:solidFill>
                  <a:srgbClr val="0070C0"/>
                </a:solidFill>
              </a:rPr>
              <a:t>). The method is less </a:t>
            </a:r>
            <a:r>
              <a:rPr lang="en-GB" sz="2000" dirty="0" smtClean="0">
                <a:solidFill>
                  <a:srgbClr val="0070C0"/>
                </a:solidFill>
              </a:rPr>
              <a:t>used because it is complicated </a:t>
            </a:r>
            <a:r>
              <a:rPr lang="en-GB" sz="2000" dirty="0">
                <a:solidFill>
                  <a:srgbClr val="0070C0"/>
                </a:solidFill>
              </a:rPr>
              <a:t>and not a </a:t>
            </a:r>
            <a:r>
              <a:rPr lang="en-GB" sz="2000" dirty="0" smtClean="0">
                <a:solidFill>
                  <a:srgbClr val="0070C0"/>
                </a:solidFill>
              </a:rPr>
              <a:t>reference method.</a:t>
            </a:r>
            <a:endParaRPr lang="hr-HR" sz="2000" b="1" dirty="0">
              <a:solidFill>
                <a:srgbClr val="0070C0"/>
              </a:solidFill>
            </a:endParaRPr>
          </a:p>
        </p:txBody>
      </p:sp>
      <p:grpSp>
        <p:nvGrpSpPr>
          <p:cNvPr id="6" name="Group 5"/>
          <p:cNvGrpSpPr/>
          <p:nvPr/>
        </p:nvGrpSpPr>
        <p:grpSpPr>
          <a:xfrm>
            <a:off x="376239" y="6334443"/>
            <a:ext cx="4566913" cy="439123"/>
            <a:chOff x="71999" y="6334443"/>
            <a:chExt cx="4566913" cy="439123"/>
          </a:xfrm>
        </p:grpSpPr>
        <p:grpSp>
          <p:nvGrpSpPr>
            <p:cNvPr id="14338" name="Group 3"/>
            <p:cNvGrpSpPr>
              <a:grpSpLocks noChangeAspect="1"/>
            </p:cNvGrpSpPr>
            <p:nvPr/>
          </p:nvGrpSpPr>
          <p:grpSpPr bwMode="auto">
            <a:xfrm>
              <a:off x="138114" y="6362429"/>
              <a:ext cx="4500798" cy="411137"/>
              <a:chOff x="14858" y="6031800"/>
              <a:chExt cx="7310482"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Environmental Protection Institute</a:t>
                </a:r>
                <a:endParaRPr lang="hr-HR" sz="1200" dirty="0">
                  <a:latin typeface="Arial Narrow" pitchFamily="34" charset="0"/>
                  <a:cs typeface="+mn-cs"/>
                </a:endParaRP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39" y="3229687"/>
            <a:ext cx="3292475" cy="238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31153" y="3467812"/>
            <a:ext cx="1011237" cy="214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66887" y="3090313"/>
            <a:ext cx="2852737"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grpSp>
        <p:nvGrpSpPr>
          <p:cNvPr id="16" name="Group 3"/>
          <p:cNvGrpSpPr>
            <a:grpSpLocks noChangeAspect="1"/>
          </p:cNvGrpSpPr>
          <p:nvPr/>
        </p:nvGrpSpPr>
        <p:grpSpPr bwMode="auto">
          <a:xfrm>
            <a:off x="442354" y="6362429"/>
            <a:ext cx="4500798" cy="411137"/>
            <a:chOff x="14858" y="6031800"/>
            <a:chExt cx="7310482" cy="703818"/>
          </a:xfrm>
        </p:grpSpPr>
        <p:pic>
          <p:nvPicPr>
            <p:cNvPr id="1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7"/>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9" name="Rectangle 18"/>
          <p:cNvSpPr/>
          <p:nvPr/>
        </p:nvSpPr>
        <p:spPr>
          <a:xfrm>
            <a:off x="522543" y="6268553"/>
            <a:ext cx="45669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21123378"/>
      </p:ext>
    </p:extLst>
  </p:cSld>
  <p:clrMapOvr>
    <a:masterClrMapping/>
  </p:clrMapOvr>
  <p:transition spd="med">
    <p:fade thruBlk="1"/>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9960</TotalTime>
  <Words>2174</Words>
  <Application>Microsoft Office PowerPoint</Application>
  <PresentationFormat>On-screen Show (4:3)</PresentationFormat>
  <Paragraphs>240</Paragraphs>
  <Slides>28</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Arial Narrow</vt:lpstr>
      <vt:lpstr>Calibri</vt:lpstr>
      <vt:lpstr>Office Theme</vt:lpstr>
      <vt:lpstr>PowerPoint Presentation</vt:lpstr>
      <vt:lpstr>8. AIR QUALITY MONITORING  STATIONS</vt:lpstr>
      <vt:lpstr>       8.1. STATIONS WITH SAMPLING METHODS</vt:lpstr>
      <vt:lpstr>    8.1. STATIONS WITH SAMPLING METHODS</vt:lpstr>
      <vt:lpstr>      8.1. STATIONS WITH MANUAL METHODS</vt:lpstr>
      <vt:lpstr>     8.1. STATIONS WITH MANUAL METHODS</vt:lpstr>
      <vt:lpstr>         8.1. STATIONS WITH MANUAL METHODS</vt:lpstr>
      <vt:lpstr>     8.1. STATIONS WITH MANUAL METHODS</vt:lpstr>
      <vt:lpstr>      8.1. STATIONS WITH MANUAL METHODS</vt:lpstr>
      <vt:lpstr>     8.1. STATIONS WITH MANUAL METHODS</vt:lpstr>
      <vt:lpstr>     8.1. STATIONS WITH MANUAL METHODS</vt:lpstr>
      <vt:lpstr>       8.1. STATIONS WITH MANUAL METHODS</vt:lpstr>
      <vt:lpstr>      8.1. STATIONS WITH MANUAL METHODS</vt:lpstr>
      <vt:lpstr>    8.2 Automatic air quality monitoring stations</vt:lpstr>
      <vt:lpstr>    Infrastructure of the monitoring station</vt:lpstr>
      <vt:lpstr>    An example of connecting equipment in monitoring station (pneumatica)</vt:lpstr>
      <vt:lpstr>    An example of connecting equipment in monitoring station (pneumatica)</vt:lpstr>
      <vt:lpstr>    An example of connecting equipment in monitoring station (pneumatica)</vt:lpstr>
      <vt:lpstr>    An example of connecting equipment in monitoring station (pneumatica)</vt:lpstr>
      <vt:lpstr>    An example of connecting equipment in monitoring station (signal)</vt:lpstr>
      <vt:lpstr>    An example of connecting equipment in monitoring station (signal)</vt:lpstr>
      <vt:lpstr>    Network information system for air quality</vt:lpstr>
      <vt:lpstr>    8.3 Maintenance of the monitoring stations</vt:lpstr>
      <vt:lpstr>    Example of regular maintenance procedures (SOP Ekonerg)</vt:lpstr>
      <vt:lpstr>    An example of technical supervision procedures (SOP Ekonerg)</vt:lpstr>
      <vt:lpstr>    An example of the procedure of the service support (SOP Ekonerg)</vt:lpstr>
      <vt:lpstr>    Communication in the air quality monitoring system </vt:lpstr>
      <vt:lpstr>THANK YOU FOR YOUR ATTENTION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Berislav Markovic</dc:creator>
  <cp:lastModifiedBy>Bojan Abramović</cp:lastModifiedBy>
  <cp:revision>641</cp:revision>
  <cp:lastPrinted>2018-04-18T15:23:50Z</cp:lastPrinted>
  <dcterms:created xsi:type="dcterms:W3CDTF">2011-04-14T13:56:18Z</dcterms:created>
  <dcterms:modified xsi:type="dcterms:W3CDTF">2018-06-04T12:32:19Z</dcterms:modified>
</cp:coreProperties>
</file>